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20" r:id="rId3"/>
    <p:sldId id="321" r:id="rId4"/>
    <p:sldId id="322" r:id="rId5"/>
    <p:sldId id="323" r:id="rId6"/>
    <p:sldId id="324" r:id="rId7"/>
    <p:sldId id="325" r:id="rId8"/>
    <p:sldId id="338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13" r:id="rId22"/>
    <p:sldId id="297" r:id="rId23"/>
    <p:sldId id="298" r:id="rId24"/>
    <p:sldId id="303" r:id="rId25"/>
    <p:sldId id="305" r:id="rId26"/>
    <p:sldId id="314" r:id="rId27"/>
    <p:sldId id="306" r:id="rId28"/>
    <p:sldId id="295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5" autoAdjust="0"/>
    <p:restoredTop sz="88650" autoAdjust="0"/>
  </p:normalViewPr>
  <p:slideViewPr>
    <p:cSldViewPr snapToGrid="0">
      <p:cViewPr varScale="1">
        <p:scale>
          <a:sx n="78" d="100"/>
          <a:sy n="78" d="100"/>
        </p:scale>
        <p:origin x="342" y="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78888-32C8-464A-93A6-86DB7E42A18D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ru-RU"/>
        </a:p>
      </dgm:t>
    </dgm:pt>
    <dgm:pt modelId="{03E59ED4-1CA4-4F78-9F36-4CFD476BD088}">
      <dgm:prSet/>
      <dgm:spPr/>
      <dgm:t>
        <a:bodyPr/>
        <a:lstStyle/>
        <a:p>
          <a:pPr algn="l"/>
          <a:r>
            <a:rPr lang="ru-RU" dirty="0"/>
            <a:t>Увеличение интеграции встраиваемых систем</a:t>
          </a:r>
        </a:p>
      </dgm:t>
    </dgm:pt>
    <dgm:pt modelId="{165BB393-8D3A-4D18-9F02-088526591CD5}" type="parTrans" cxnId="{34E81A93-9957-4259-8A34-304D981CCBB9}">
      <dgm:prSet/>
      <dgm:spPr/>
      <dgm:t>
        <a:bodyPr/>
        <a:lstStyle/>
        <a:p>
          <a:endParaRPr lang="ru-RU"/>
        </a:p>
      </dgm:t>
    </dgm:pt>
    <dgm:pt modelId="{5F8248F6-2601-467E-857A-4E3D7F2B617E}" type="sibTrans" cxnId="{34E81A93-9957-4259-8A34-304D981CCBB9}">
      <dgm:prSet/>
      <dgm:spPr/>
      <dgm:t>
        <a:bodyPr/>
        <a:lstStyle/>
        <a:p>
          <a:endParaRPr lang="ru-RU"/>
        </a:p>
      </dgm:t>
    </dgm:pt>
    <dgm:pt modelId="{D968A76C-EB47-4B2A-AF53-A9BFD0386436}">
      <dgm:prSet/>
      <dgm:spPr/>
      <dgm:t>
        <a:bodyPr/>
        <a:lstStyle/>
        <a:p>
          <a:r>
            <a:rPr lang="ru-RU" dirty="0"/>
            <a:t>Тестирование, отладка и анализ ВПО</a:t>
          </a:r>
        </a:p>
      </dgm:t>
    </dgm:pt>
    <dgm:pt modelId="{E39565C0-28CB-4BB1-A924-FB5C83E3D6C8}" type="parTrans" cxnId="{C6938F68-0CC2-4C03-842A-4A607091B69C}">
      <dgm:prSet/>
      <dgm:spPr/>
      <dgm:t>
        <a:bodyPr/>
        <a:lstStyle/>
        <a:p>
          <a:endParaRPr lang="ru-RU"/>
        </a:p>
      </dgm:t>
    </dgm:pt>
    <dgm:pt modelId="{BB1ED467-D30F-4F90-8C04-53320C7B55B9}" type="sibTrans" cxnId="{C6938F68-0CC2-4C03-842A-4A607091B69C}">
      <dgm:prSet/>
      <dgm:spPr/>
      <dgm:t>
        <a:bodyPr/>
        <a:lstStyle/>
        <a:p>
          <a:endParaRPr lang="ru-RU"/>
        </a:p>
      </dgm:t>
    </dgm:pt>
    <dgm:pt modelId="{2864C0D0-AE39-495D-AEEF-451ACE779D12}">
      <dgm:prSet/>
      <dgm:spPr/>
      <dgm:t>
        <a:bodyPr/>
        <a:lstStyle/>
        <a:p>
          <a:r>
            <a:rPr lang="ru-RU" dirty="0"/>
            <a:t>Разработка надежного, отказоустойчивого и безопасного ВПО</a:t>
          </a:r>
        </a:p>
      </dgm:t>
    </dgm:pt>
    <dgm:pt modelId="{6E452A46-3016-41D9-ACCF-4ED6E8BE610F}" type="parTrans" cxnId="{22EA7787-8BFB-4B38-9A9A-185F19DDA972}">
      <dgm:prSet/>
      <dgm:spPr/>
      <dgm:t>
        <a:bodyPr/>
        <a:lstStyle/>
        <a:p>
          <a:endParaRPr lang="ru-RU"/>
        </a:p>
      </dgm:t>
    </dgm:pt>
    <dgm:pt modelId="{216C7A8A-78AB-4F9F-9B58-3819DF7E6097}" type="sibTrans" cxnId="{22EA7787-8BFB-4B38-9A9A-185F19DDA972}">
      <dgm:prSet/>
      <dgm:spPr/>
      <dgm:t>
        <a:bodyPr/>
        <a:lstStyle/>
        <a:p>
          <a:endParaRPr lang="ru-RU"/>
        </a:p>
      </dgm:t>
    </dgm:pt>
    <dgm:pt modelId="{0D61E779-0E06-404D-A56C-358A55F554D1}">
      <dgm:prSet/>
      <dgm:spPr/>
      <dgm:t>
        <a:bodyPr/>
        <a:lstStyle/>
        <a:p>
          <a:r>
            <a:rPr lang="ru-RU"/>
            <a:t>Затруднения при проведения отладочных процессов на устройстве</a:t>
          </a:r>
        </a:p>
      </dgm:t>
    </dgm:pt>
    <dgm:pt modelId="{0DBABAE9-C2A5-4826-9869-1B8981F44641}" type="parTrans" cxnId="{026A028B-8F4F-41CF-95F5-26B357E1AC1E}">
      <dgm:prSet/>
      <dgm:spPr/>
      <dgm:t>
        <a:bodyPr/>
        <a:lstStyle/>
        <a:p>
          <a:endParaRPr lang="ru-RU"/>
        </a:p>
      </dgm:t>
    </dgm:pt>
    <dgm:pt modelId="{72BCEF66-03DB-4DFF-9967-C8EE1183584B}" type="sibTrans" cxnId="{026A028B-8F4F-41CF-95F5-26B357E1AC1E}">
      <dgm:prSet/>
      <dgm:spPr/>
      <dgm:t>
        <a:bodyPr/>
        <a:lstStyle/>
        <a:p>
          <a:endParaRPr lang="ru-RU"/>
        </a:p>
      </dgm:t>
    </dgm:pt>
    <dgm:pt modelId="{6FB7BC50-FF77-46F4-A602-575CCE53A851}" type="pres">
      <dgm:prSet presAssocID="{81778888-32C8-464A-93A6-86DB7E42A18D}" presName="linear" presStyleCnt="0">
        <dgm:presLayoutVars>
          <dgm:animLvl val="lvl"/>
          <dgm:resizeHandles val="exact"/>
        </dgm:presLayoutVars>
      </dgm:prSet>
      <dgm:spPr/>
    </dgm:pt>
    <dgm:pt modelId="{B55B74E2-659D-4BA8-B13D-B887C216C95A}" type="pres">
      <dgm:prSet presAssocID="{03E59ED4-1CA4-4F78-9F36-4CFD476BD08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00ACE21-E6E2-4875-A377-A00053AD1601}" type="pres">
      <dgm:prSet presAssocID="{5F8248F6-2601-467E-857A-4E3D7F2B617E}" presName="spacer" presStyleCnt="0"/>
      <dgm:spPr/>
    </dgm:pt>
    <dgm:pt modelId="{7128F9ED-E757-422E-973A-2372E96D310F}" type="pres">
      <dgm:prSet presAssocID="{D968A76C-EB47-4B2A-AF53-A9BFD03864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142368E-39CE-4387-AEBA-9D8F598D39C0}" type="pres">
      <dgm:prSet presAssocID="{BB1ED467-D30F-4F90-8C04-53320C7B55B9}" presName="spacer" presStyleCnt="0"/>
      <dgm:spPr/>
    </dgm:pt>
    <dgm:pt modelId="{DC29BF6F-7E0D-4D49-9C27-84ACA452B1DD}" type="pres">
      <dgm:prSet presAssocID="{2864C0D0-AE39-495D-AEEF-451ACE779D1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8C0AB20-EC2E-4611-9573-9F802BC65663}" type="pres">
      <dgm:prSet presAssocID="{216C7A8A-78AB-4F9F-9B58-3819DF7E6097}" presName="spacer" presStyleCnt="0"/>
      <dgm:spPr/>
    </dgm:pt>
    <dgm:pt modelId="{593FA5C7-6EBC-4646-BC48-90462CB96F25}" type="pres">
      <dgm:prSet presAssocID="{0D61E779-0E06-404D-A56C-358A55F554D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15231B-D597-46D1-9829-8CD75572F8C8}" type="presOf" srcId="{D968A76C-EB47-4B2A-AF53-A9BFD0386436}" destId="{7128F9ED-E757-422E-973A-2372E96D310F}" srcOrd="0" destOrd="0" presId="urn:microsoft.com/office/officeart/2005/8/layout/vList2"/>
    <dgm:cxn modelId="{9D0EA73D-DECA-475B-BE39-8434BEF21264}" type="presOf" srcId="{03E59ED4-1CA4-4F78-9F36-4CFD476BD088}" destId="{B55B74E2-659D-4BA8-B13D-B887C216C95A}" srcOrd="0" destOrd="0" presId="urn:microsoft.com/office/officeart/2005/8/layout/vList2"/>
    <dgm:cxn modelId="{C6938F68-0CC2-4C03-842A-4A607091B69C}" srcId="{81778888-32C8-464A-93A6-86DB7E42A18D}" destId="{D968A76C-EB47-4B2A-AF53-A9BFD0386436}" srcOrd="1" destOrd="0" parTransId="{E39565C0-28CB-4BB1-A924-FB5C83E3D6C8}" sibTransId="{BB1ED467-D30F-4F90-8C04-53320C7B55B9}"/>
    <dgm:cxn modelId="{2AD27A6F-9115-417F-BE9F-32A8BFEFACB0}" type="presOf" srcId="{81778888-32C8-464A-93A6-86DB7E42A18D}" destId="{6FB7BC50-FF77-46F4-A602-575CCE53A851}" srcOrd="0" destOrd="0" presId="urn:microsoft.com/office/officeart/2005/8/layout/vList2"/>
    <dgm:cxn modelId="{1A992985-D606-465D-BEC1-448A6A56EA26}" type="presOf" srcId="{2864C0D0-AE39-495D-AEEF-451ACE779D12}" destId="{DC29BF6F-7E0D-4D49-9C27-84ACA452B1DD}" srcOrd="0" destOrd="0" presId="urn:microsoft.com/office/officeart/2005/8/layout/vList2"/>
    <dgm:cxn modelId="{22EA7787-8BFB-4B38-9A9A-185F19DDA972}" srcId="{81778888-32C8-464A-93A6-86DB7E42A18D}" destId="{2864C0D0-AE39-495D-AEEF-451ACE779D12}" srcOrd="2" destOrd="0" parTransId="{6E452A46-3016-41D9-ACCF-4ED6E8BE610F}" sibTransId="{216C7A8A-78AB-4F9F-9B58-3819DF7E6097}"/>
    <dgm:cxn modelId="{026A028B-8F4F-41CF-95F5-26B357E1AC1E}" srcId="{81778888-32C8-464A-93A6-86DB7E42A18D}" destId="{0D61E779-0E06-404D-A56C-358A55F554D1}" srcOrd="3" destOrd="0" parTransId="{0DBABAE9-C2A5-4826-9869-1B8981F44641}" sibTransId="{72BCEF66-03DB-4DFF-9967-C8EE1183584B}"/>
    <dgm:cxn modelId="{34E81A93-9957-4259-8A34-304D981CCBB9}" srcId="{81778888-32C8-464A-93A6-86DB7E42A18D}" destId="{03E59ED4-1CA4-4F78-9F36-4CFD476BD088}" srcOrd="0" destOrd="0" parTransId="{165BB393-8D3A-4D18-9F02-088526591CD5}" sibTransId="{5F8248F6-2601-467E-857A-4E3D7F2B617E}"/>
    <dgm:cxn modelId="{622A6EC2-727E-4167-AC3D-190CBE2DA819}" type="presOf" srcId="{0D61E779-0E06-404D-A56C-358A55F554D1}" destId="{593FA5C7-6EBC-4646-BC48-90462CB96F25}" srcOrd="0" destOrd="0" presId="urn:microsoft.com/office/officeart/2005/8/layout/vList2"/>
    <dgm:cxn modelId="{6FF25EA9-9FF5-455D-ADE9-FAE78ACE7A1C}" type="presParOf" srcId="{6FB7BC50-FF77-46F4-A602-575CCE53A851}" destId="{B55B74E2-659D-4BA8-B13D-B887C216C95A}" srcOrd="0" destOrd="0" presId="urn:microsoft.com/office/officeart/2005/8/layout/vList2"/>
    <dgm:cxn modelId="{33B1468A-AF89-4B28-AB55-E63882010A57}" type="presParOf" srcId="{6FB7BC50-FF77-46F4-A602-575CCE53A851}" destId="{C00ACE21-E6E2-4875-A377-A00053AD1601}" srcOrd="1" destOrd="0" presId="urn:microsoft.com/office/officeart/2005/8/layout/vList2"/>
    <dgm:cxn modelId="{C624307A-AB97-4A55-B4CA-A6806B81EC41}" type="presParOf" srcId="{6FB7BC50-FF77-46F4-A602-575CCE53A851}" destId="{7128F9ED-E757-422E-973A-2372E96D310F}" srcOrd="2" destOrd="0" presId="urn:microsoft.com/office/officeart/2005/8/layout/vList2"/>
    <dgm:cxn modelId="{00167D4A-4D94-4D37-A3B2-023427B7807F}" type="presParOf" srcId="{6FB7BC50-FF77-46F4-A602-575CCE53A851}" destId="{F142368E-39CE-4387-AEBA-9D8F598D39C0}" srcOrd="3" destOrd="0" presId="urn:microsoft.com/office/officeart/2005/8/layout/vList2"/>
    <dgm:cxn modelId="{77016252-523C-4049-921A-B55CB1C1F299}" type="presParOf" srcId="{6FB7BC50-FF77-46F4-A602-575CCE53A851}" destId="{DC29BF6F-7E0D-4D49-9C27-84ACA452B1DD}" srcOrd="4" destOrd="0" presId="urn:microsoft.com/office/officeart/2005/8/layout/vList2"/>
    <dgm:cxn modelId="{DA3AC3AC-D8E4-4A1E-9F32-BDA4A39116C6}" type="presParOf" srcId="{6FB7BC50-FF77-46F4-A602-575CCE53A851}" destId="{28C0AB20-EC2E-4611-9573-9F802BC65663}" srcOrd="5" destOrd="0" presId="urn:microsoft.com/office/officeart/2005/8/layout/vList2"/>
    <dgm:cxn modelId="{C3416979-91EC-40A8-92F7-93351B094C2F}" type="presParOf" srcId="{6FB7BC50-FF77-46F4-A602-575CCE53A851}" destId="{593FA5C7-6EBC-4646-BC48-90462CB96F2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B74E2-659D-4BA8-B13D-B887C216C95A}">
      <dsp:nvSpPr>
        <dsp:cNvPr id="0" name=""/>
        <dsp:cNvSpPr/>
      </dsp:nvSpPr>
      <dsp:spPr>
        <a:xfrm>
          <a:off x="0" y="4029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Увеличение интеграции встраиваемых систем</a:t>
          </a:r>
        </a:p>
      </dsp:txBody>
      <dsp:txXfrm>
        <a:off x="48547" y="451476"/>
        <a:ext cx="5506116" cy="897406"/>
      </dsp:txXfrm>
    </dsp:sp>
    <dsp:sp modelId="{7128F9ED-E757-422E-973A-2372E96D310F}">
      <dsp:nvSpPr>
        <dsp:cNvPr id="0" name=""/>
        <dsp:cNvSpPr/>
      </dsp:nvSpPr>
      <dsp:spPr>
        <a:xfrm>
          <a:off x="0" y="14694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Тестирование, отладка и анализ ВПО</a:t>
          </a:r>
        </a:p>
      </dsp:txBody>
      <dsp:txXfrm>
        <a:off x="48547" y="1517976"/>
        <a:ext cx="5506116" cy="897406"/>
      </dsp:txXfrm>
    </dsp:sp>
    <dsp:sp modelId="{DC29BF6F-7E0D-4D49-9C27-84ACA452B1DD}">
      <dsp:nvSpPr>
        <dsp:cNvPr id="0" name=""/>
        <dsp:cNvSpPr/>
      </dsp:nvSpPr>
      <dsp:spPr>
        <a:xfrm>
          <a:off x="0" y="25359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Разработка надежного, отказоустойчивого и безопасного ВПО</a:t>
          </a:r>
        </a:p>
      </dsp:txBody>
      <dsp:txXfrm>
        <a:off x="48547" y="2584476"/>
        <a:ext cx="5506116" cy="897406"/>
      </dsp:txXfrm>
    </dsp:sp>
    <dsp:sp modelId="{593FA5C7-6EBC-4646-BC48-90462CB96F25}">
      <dsp:nvSpPr>
        <dsp:cNvPr id="0" name=""/>
        <dsp:cNvSpPr/>
      </dsp:nvSpPr>
      <dsp:spPr>
        <a:xfrm>
          <a:off x="0" y="36024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Затруднения при проведения отладочных процессов на устройстве</a:t>
          </a:r>
        </a:p>
      </dsp:txBody>
      <dsp:txXfrm>
        <a:off x="48547" y="3650976"/>
        <a:ext cx="5506116" cy="897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B4915D-FBB9-C34F-896A-85F3E7E8F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0947B-6219-8648-B898-CB8D601F7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0F716-410A-A54A-8F98-B0E52D6A559C}" type="datetimeFigureOut">
              <a:rPr lang="en-RU" smtClean="0"/>
              <a:t>04/14/2024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0DA14-315A-E241-9443-CF16C3507B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027F8-465E-3844-B109-5A0A2ACF65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C2E3C-935E-464B-A11B-CA5EFFF394F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40272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4C1D-7E01-1847-9C7D-D045223BB03C}" type="datetimeFigureOut">
              <a:rPr lang="en-RU" smtClean="0"/>
              <a:t>04/14/2024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87C-F450-484E-9FD5-FC6D729DAEC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30034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Здравствуйте уважаемые члены комиссии, я студент группы ИУ4-41М Кутаев Кирилл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Представляю вашему вниманию выпускную квалификационную работу магистра на тему: «Разработка эмулятора ядра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MIPS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использованием современных средств и методов проектирования ПО»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68271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для эффективной конфигурации программного комплекса для исследования быстродействия ПО был разработан </a:t>
            </a:r>
            <a:r>
              <a:rPr lang="ru-RU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четырехуровневый иерархический дескриптор в нотации JSON.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37015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проведения исследования быстродействия средств проектирования ПО были выбраны 3 алгоритма, представленные на слайде. </a:t>
            </a:r>
            <a:r>
              <a:rPr lang="ru-RU" sz="1800" b="0" dirty="0">
                <a:latin typeface="Helvetica Neue" panose="02000503000000020004"/>
              </a:rPr>
              <a:t>Исследуемые алгоритмы содержат операции, которые вычислительное ядро в основном выполняет в процессе своей работы.</a:t>
            </a: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58855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Полученные результаты исследования коррелируют с результатами анализа средств проектирования ПО. Таким образом, </a:t>
            </a:r>
            <a:r>
              <a:rPr lang="ru-RU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ru-RU" sz="1200" b="0" dirty="0"/>
              <a:t>ля разработки эмулятора ядра </a:t>
            </a:r>
            <a:r>
              <a:rPr lang="en-US" sz="1200" b="0" dirty="0"/>
              <a:t>MIPS </a:t>
            </a:r>
            <a:r>
              <a:rPr lang="ru-RU" sz="1200" b="0" dirty="0"/>
              <a:t>выбрано средство проектирования ПО </a:t>
            </a:r>
            <a:r>
              <a:rPr lang="en-US" sz="1200" b="0" dirty="0"/>
              <a:t>Rust</a:t>
            </a:r>
            <a:r>
              <a:rPr lang="ru-RU" sz="1200" b="0" dirty="0"/>
              <a:t>, показавшее высокое быстродействие по результатам проведенного исследования</a:t>
            </a:r>
          </a:p>
          <a:p>
            <a:endParaRPr lang="en-RU" sz="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73964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разработки эмулятора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спроектирована его архитектура, представленная на слайде. Также представлен алгоритм основного цикла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работы эмулятора.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6405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был разработан прототип эмулятора ядра MIPS </a:t>
            </a:r>
            <a:r>
              <a:rPr lang="ru-RU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Rush</a:t>
            </a: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языке программирования </a:t>
            </a:r>
            <a:r>
              <a:rPr lang="ru-RU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Он поддерживать архитектуру набора команд MIPS32, в нем реализовано 54 нативные и 74 псевдо-инструкции.</a:t>
            </a:r>
            <a:b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 еще сюда всунуть?</a:t>
            </a: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37402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 пример эмуляции алгоритма поиска простых чисел методом перебора. Слева исходный код на Си, посередине результат его компиляции в ассемблерные инструкции, справа листинг запуска данного алгоритма в разработанном эмуляторе.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46761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На данном слайде представлено сравнение реализации процессорной инструкции в нескольких эмуляторах. Таким образом, современные средства проектирования ПО позволяют уменьшить количество строк кода, необходимых для описание программной сущности, таким образом снижая трудозатраты на реализацию ПО</a:t>
            </a:r>
            <a:endParaRPr lang="ru-RU" b="0" dirty="0">
              <a:effectLst/>
            </a:endParaRPr>
          </a:p>
          <a:p>
            <a:br>
              <a:rPr lang="ru-RU" b="0" dirty="0">
                <a:effectLst/>
              </a:rPr>
            </a:b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72626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Результаты проведенных испытаний показывают, что разработанный эмулятор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показывает наилучшее быстродействие по сравнению с аналогами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75295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17845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внимание. Доклад окончен, готов ответить на ваши вопросы.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227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Цель работы заключается в 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сследовании современных средств и методов проектирования ПО, а также их применение для реализации эмулятора встраиваемых систем, позволяющего повысить быстродействие эмуляции ПО и уменьшить трудозатраты на реализацию составляющих эмулируемой системы</a:t>
            </a:r>
          </a:p>
          <a:p>
            <a:endParaRPr lang="ru-RU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84504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сравнительного анализа быстродействия языков программирования была разработана методика, которая позволяет проводить исследование в идентичных условиях.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83689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основе методики было разработано ПО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FPLB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исследования быстродействия языков программирования. Его диаграмма классов представлена на слайде.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7595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Полученные диаграммы представлены на слайде. на вертикальной оси отображается время, а на горизонтальной оси представлены языки программирования.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42298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представляет собой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систему команд и микропроцессорных архитектур, построенных по принципу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74791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испытания быстродействия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разработана методика. Также был составлен список существующих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проведен их анализ. Для проведения каждого из испытаний в исходный код эмуляторов внедрена программная сущность измерения скорости.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499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Обоснование выбора архитектуры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реализации в эмуляторе являются низкие трудозатраты по сравнению с архитектурами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x86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также распространенность на рынке встраиваемых систем.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87051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Эмулятор имитирует работу программной и аппаратной части вычислительной системы и ее окружения в другой вычислительной системе. Эмуляторы обладают широким спектром применения: отладка и подтверждение корректности выполнения ПО, сертификационные испытания, тестирование производительности, обратная разработка.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59963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Увеличение интеграции встраиваемых систем во многие сферы промышленности и повседневной жизни привело к взрывному росту количества устройств и к расширению их функциональности. В процессе их разработки требуется проводить тестирование, отладку и динамический анализ ПО. Использование данных процессов является важным критерием для разработки надежных, отказоустойчивых и безопасных встраиваемых систем. Проводить эти процессы на разрабатываемом устройстве не всегда является возможным по ряду причин.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35470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Одним из способов решения данной проблемы является использование эмулятора.</a:t>
            </a:r>
            <a:endParaRPr lang="ru-RU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Был проведен обзор и анализ существующих решений по эмуляции ядра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r>
              <a:rPr lang="ru-RU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Выявлено отсутствие решения, которое обладает характеристикой быстродействия и низкими трудозатратами 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на реализацию составляющих эмулируемой системы</a:t>
            </a:r>
            <a:r>
              <a:rPr lang="ru-RU" sz="1200" b="0" i="0" u="none" strike="noStrike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+mn-cs"/>
              </a:rPr>
              <a:t>. </a:t>
            </a:r>
            <a:r>
              <a:rPr lang="ru-RU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Это связано с </a:t>
            </a:r>
            <a:r>
              <a:rPr lang="ru-RU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1800" b="0" dirty="0"/>
              <a:t>рименяемыми в существующих решениях средствами разработки ПО.</a:t>
            </a:r>
            <a:endParaRPr lang="ru-RU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24258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решения данной проблемы был проведен обзор и анализ современных средств разработки ПО. </a:t>
            </a:r>
            <a:r>
              <a:rPr lang="ru-RU" sz="1200" b="0" dirty="0"/>
              <a:t>Для повышения быстродействия ПО можно использовать новые стремительно набирающие популярность средства разработки ПО, такие как </a:t>
            </a:r>
            <a:r>
              <a:rPr lang="en-US" sz="1200" b="0" dirty="0"/>
              <a:t>Rust, </a:t>
            </a:r>
            <a:r>
              <a:rPr lang="en-US" sz="1200" b="0" dirty="0" err="1"/>
              <a:t>Cython</a:t>
            </a:r>
            <a:r>
              <a:rPr lang="ru-RU" sz="1200" b="0" dirty="0"/>
              <a:t> и другие.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52594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проведения оценки трудоемкости разработки использовался метод 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COCOMO </a:t>
            </a: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Для обозреваемых современных средств проектирования ПО приведены средние</a:t>
            </a:r>
            <a:r>
              <a:rPr lang="ru-RU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значения количества строк одной функциональной точки ПО. </a:t>
            </a:r>
            <a:r>
              <a:rPr lang="ru-RU" sz="1200" b="0" dirty="0"/>
              <a:t>Для снижения трудозатрат на разработку ПО предлагается использовать современные средства разработки ПО с наименьшими значениями количества строк исходного кода на одну функциональную точку.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sz="12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18452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altLang="ru-RU" sz="1200" dirty="0">
                <a:latin typeface="Arial" panose="020B0604020202020204" pitchFamily="34" charset="0"/>
              </a:rPr>
              <a:t>Для достижения поставленной цели в работе сформулированы и решены следующие задачи: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средств проектирования ПО, отличающейся от существующих стабильным окружением, а также иерархическим дескриптором описания конфигурации.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разработанной методики исследования быстродействия средств проектирования ПО в виде программного комплекса. Проведение исследований быстродействия современных средств проектирования ПО.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современных средств проектирования ПО.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испытаний быстродействия эмуляторов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решения. Проведение расчета для оценки трудозатрат.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altLang="ru-RU" sz="1200" dirty="0">
              <a:latin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02796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процессе исследования существующих решений по измерению быстродействия средств проектирования ПО было установлено, что не существует решения с возможностью снижения </a:t>
            </a:r>
            <a:r>
              <a:rPr lang="ru-RU" sz="1200" dirty="0"/>
              <a:t>влияния процессов, происходящих в ОС.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/>
              <a:t>Использование контейнеризации с помощью </a:t>
            </a:r>
            <a:r>
              <a:rPr lang="en-US" sz="1200" b="0" dirty="0"/>
              <a:t>Docker </a:t>
            </a:r>
            <a:r>
              <a:rPr lang="ru-RU" sz="1200" b="0" dirty="0"/>
              <a:t>позволит снизить систематическую погрешность вызываемую окружением, в котором проводится исследование.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83960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/>
              <a:t>На слайде представлен предложенный алгоритм работы ПО.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33108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9A24A-6DB1-4EAB-B024-9D7864B8D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F4B68F-898A-4F88-8E11-6DE7557A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BE2642-7E6B-43AC-9974-F4957F6A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9B8D-C717-FB40-8C4E-BD086F389FF5}" type="datetime1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35859-9A95-4169-8FE1-C9220F3F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B746B4-FE27-4E85-B5B8-6F018818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02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1DE84-3F62-4784-A51F-31F38405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912EA-0093-4229-96DA-4A155548C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9CD10D-773D-44C0-BEA2-DD0DFDE8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790D-FFAC-5F44-A8C4-EC2E2164A3DC}" type="datetime1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91A88-E29A-45BB-BF0A-7494A75E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9B0B5D-2A73-4649-B9AF-6835420F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2848D7-7859-4B5C-9B60-87363DEA8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AD7F08-0A0F-40FC-9331-2B2ED2986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FE6EE-9DDD-4386-A4F4-20D22F63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41A0-40B2-AC45-B64F-340B7C88EF7C}" type="datetime1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DB2D81-B3F8-4FD9-82DF-28BABDF6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250654-D5F1-446C-A7FF-498489B3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77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B9F0DA8-7E49-4E58-AA2E-E4E84B54A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120707"/>
            <a:ext cx="11766382" cy="513248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ADAF8-DED8-4A89-8AB3-100BA72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76E3DC9-AA73-4B51-813B-7952AB9D0593}"/>
              </a:ext>
            </a:extLst>
          </p:cNvPr>
          <p:cNvSpPr txBox="1">
            <a:spLocks/>
          </p:cNvSpPr>
          <p:nvPr userDrawn="1"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31B90-4BE8-441E-AEDD-6F1E81F96F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240D8-0F78-4B64-8EAD-344061212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ED0C7-FDE4-4B8D-92EC-0104AC0FE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72" y="0"/>
            <a:ext cx="10295278" cy="924397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8716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325A0-6D32-48C4-A4FD-7610068B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11FC07-B74F-40C7-91A5-9FBDB8B28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5BB230-92FE-4233-AA37-EBC35A9B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DB28-D253-F044-923D-BEB262C1D170}" type="datetime1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938B24-2F35-4385-8AFD-27F44369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E53CA-A40D-44DF-87C5-8132B499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35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89615-E4DE-4441-9317-DF656692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A01E6-824B-4CE1-A601-2C78379A3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67BFC-AC32-4868-A149-44A926F77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C6A31E-DDBE-4C6D-AE0D-E6667149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0C6B-99A3-C34E-BFB7-3DDCA6604EB2}" type="datetime1">
              <a:rPr lang="ru-RU" smtClean="0"/>
              <a:t>14.04.2024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3F0602-1301-4BC5-91C8-6E5EC979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1342D7-1023-4206-94FB-A672E0A2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1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30D47-E92F-486D-BCC3-87806A76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0E1E7B-F585-48B3-A8CB-CE8B76A4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44A65D-F14D-46A7-98CB-275E0F024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4D175E-E241-4647-986E-D21A46A99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5040E3-D123-4ADA-A6A4-A1AE40662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A95BC7-AC53-462B-9FDF-E1333B0D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28CE-B4EE-8A4B-BED9-37AFD8E01F06}" type="datetime1">
              <a:rPr lang="ru-RU" smtClean="0"/>
              <a:t>14.04.2024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4694F1-20EE-485F-95AB-B9AAE951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307868-0A8E-4FD8-A912-163231A4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1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C49D-0A28-4BC8-B76C-8B7B4D2C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A13E8C-3BB6-4F01-8A65-01586BA9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85D0-C1B6-374F-A798-32E4D666EDAA}" type="datetime1">
              <a:rPr lang="ru-RU" smtClean="0"/>
              <a:t>14.04.2024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8CBB26-72D4-4E10-9D38-4BB4BAF9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659874-AC18-4C25-A7A2-3D3EEF01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8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3DAEDE-A62F-44C6-A982-826D9D5C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D0E3-9B84-0E47-A123-FDD2FAE97398}" type="datetime1">
              <a:rPr lang="ru-RU" smtClean="0"/>
              <a:t>14.04.2024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169CF8-5F1E-4960-A136-93F8F7BF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32D088-ABC3-48C0-9580-055043A2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5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6121C-3DD6-453F-889F-F945F62B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69A5D-E5BE-46DD-AE80-3F091BA9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1E2C59-6948-4E56-9462-E6686B907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3A138B-5C70-4FC4-A5E5-83AF5F54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5F5B-25AC-5141-A84C-002BC2E8628D}" type="datetime1">
              <a:rPr lang="ru-RU" smtClean="0"/>
              <a:t>14.04.2024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D69365-938F-46EB-B8E3-3614B2B8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B40247-A431-41FE-9371-59F73A28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04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DD540-6A16-48DE-A7FF-B16977A0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134CA4-E47A-4D63-8B40-8E6CA8838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E3D8F9-BCF7-4D22-A8FA-38D615A8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C97C3F-A146-4639-9092-9E0BC06C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38F4-3FD1-5249-8FE0-C3294BD30713}" type="datetime1">
              <a:rPr lang="ru-RU" smtClean="0"/>
              <a:t>14.04.2024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35E2BF-298C-4CD1-A737-C50F1D20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135FC0-1EAD-4290-B729-A666C60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26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572B5-4242-47FB-B5A2-2ABBEF06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31E18-07D5-44D7-A895-0F675FE1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104FE-5283-4463-9DBE-EBFA20687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87344-6D54-E647-B5A2-7AB5D3AFE719}" type="datetime1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5FC6E-873D-435B-8BCC-0E4F873EC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51AE9-3CF2-4C72-A0D8-E576A1F1D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151" y="63168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BF65D-6ED2-4CD5-9A43-7F793B06593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1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0161A-A435-4558-A00D-853AAC550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675" y="1208636"/>
            <a:ext cx="10310648" cy="2107822"/>
          </a:xfrm>
        </p:spPr>
        <p:txBody>
          <a:bodyPr>
            <a:noAutofit/>
          </a:bodyPr>
          <a:lstStyle/>
          <a:p>
            <a:r>
              <a:rPr lang="ru-RU" sz="3600" dirty="0">
                <a:latin typeface="+mn-lt"/>
              </a:rPr>
              <a:t>Выпускная квалификационная</a:t>
            </a:r>
            <a:br>
              <a:rPr lang="ru-RU" sz="3600" dirty="0">
                <a:latin typeface="+mn-lt"/>
              </a:rPr>
            </a:br>
            <a:r>
              <a:rPr lang="ru-RU" sz="3600" dirty="0">
                <a:latin typeface="+mn-lt"/>
              </a:rPr>
              <a:t>работа магистра</a:t>
            </a:r>
            <a:br>
              <a:rPr lang="en-US" sz="3600" b="1" dirty="0">
                <a:latin typeface="+mn-lt"/>
              </a:rPr>
            </a:br>
            <a:r>
              <a:rPr lang="ru-RU" sz="3600" b="1" dirty="0">
                <a:latin typeface="+mn-lt"/>
              </a:rPr>
              <a:t>«Разработка эмулятора ядра MIPS с использованием современных средств и методов проектирования ПО»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8DFE39-B174-4EC9-A856-DA948DC77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6" y="3729963"/>
            <a:ext cx="12076386" cy="2405576"/>
          </a:xfrm>
        </p:spPr>
        <p:txBody>
          <a:bodyPr>
            <a:normAutofit/>
          </a:bodyPr>
          <a:lstStyle/>
          <a:p>
            <a:r>
              <a:rPr lang="ru-RU" dirty="0"/>
              <a:t>Направление подготовки 11.04.03 </a:t>
            </a:r>
          </a:p>
          <a:p>
            <a:r>
              <a:rPr lang="ru-RU" dirty="0"/>
              <a:t>Проектирование и технология производства электронной аппаратуры</a:t>
            </a:r>
          </a:p>
          <a:p>
            <a:endParaRPr lang="ru-RU" dirty="0"/>
          </a:p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студент группы ИУ4-4</a:t>
            </a:r>
            <a:r>
              <a:rPr lang="en-US" dirty="0"/>
              <a:t>1</a:t>
            </a:r>
            <a:r>
              <a:rPr lang="ru-RU" dirty="0"/>
              <a:t>М Кутаев К.С.</a:t>
            </a:r>
          </a:p>
          <a:p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к.т.н., доцент кафедры ИУ4 Гладких А.А.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AF2FA-DCC2-A142-819B-73443F2E2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380" y="343195"/>
            <a:ext cx="1881252" cy="1836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1A0F7-57F2-E648-8B8B-63416FC46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" y="201559"/>
            <a:ext cx="1556142" cy="1836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7E6C6-CFF2-42DA-9602-6865D45BA1D7}"/>
              </a:ext>
            </a:extLst>
          </p:cNvPr>
          <p:cNvSpPr txBox="1"/>
          <p:nvPr/>
        </p:nvSpPr>
        <p:spPr>
          <a:xfrm>
            <a:off x="5362135" y="6365631"/>
            <a:ext cx="146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Москва 2024</a:t>
            </a:r>
          </a:p>
        </p:txBody>
      </p:sp>
    </p:spTree>
    <p:extLst>
      <p:ext uri="{BB962C8B-B14F-4D97-AF65-F5344CB8AC3E}">
        <p14:creationId xmlns:p14="http://schemas.microsoft.com/office/powerpoint/2010/main" val="97286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D7531-11D9-4D12-AC48-FDB0E14C8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10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89AD9-65AA-49B4-89B7-5803F66F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b="1" dirty="0">
                <a:latin typeface="+mn-lt"/>
              </a:rPr>
              <a:t>Иерархический дескриптор конфигурации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9DA55-65F7-41B6-A86B-88E713DF02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5" b="7048"/>
          <a:stretch/>
        </p:blipFill>
        <p:spPr>
          <a:xfrm>
            <a:off x="1571450" y="1669459"/>
            <a:ext cx="9049099" cy="5012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B8BE3-B7C8-4511-A135-CB4BDF4A035C}"/>
              </a:ext>
            </a:extLst>
          </p:cNvPr>
          <p:cNvSpPr txBox="1"/>
          <p:nvPr/>
        </p:nvSpPr>
        <p:spPr>
          <a:xfrm>
            <a:off x="227479" y="940807"/>
            <a:ext cx="11779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Пример структуры четырехуровневого иерархического дескриптора для </a:t>
            </a:r>
            <a:r>
              <a:rPr lang="ru-RU" sz="2000" u="sng" dirty="0"/>
              <a:t>гибкой конфигурации </a:t>
            </a:r>
            <a:r>
              <a:rPr lang="ru-RU" sz="2000" dirty="0"/>
              <a:t>проведения исследования быстродействия средств проектирования ПО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6FFDD1-6B41-4735-B469-BE7995ACCC8C}"/>
              </a:ext>
            </a:extLst>
          </p:cNvPr>
          <p:cNvCxnSpPr>
            <a:cxnSpLocks/>
          </p:cNvCxnSpPr>
          <p:nvPr/>
        </p:nvCxnSpPr>
        <p:spPr>
          <a:xfrm flipV="1">
            <a:off x="1558162" y="2025948"/>
            <a:ext cx="887165" cy="733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8E1DB5-D649-41A2-AC6D-03BE44D4C9CF}"/>
              </a:ext>
            </a:extLst>
          </p:cNvPr>
          <p:cNvCxnSpPr>
            <a:cxnSpLocks/>
          </p:cNvCxnSpPr>
          <p:nvPr/>
        </p:nvCxnSpPr>
        <p:spPr>
          <a:xfrm>
            <a:off x="1571450" y="3454682"/>
            <a:ext cx="873877" cy="9419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B9B55F-545F-49E3-8924-24985EE8CCC3}"/>
              </a:ext>
            </a:extLst>
          </p:cNvPr>
          <p:cNvSpPr txBox="1"/>
          <p:nvPr/>
        </p:nvSpPr>
        <p:spPr>
          <a:xfrm>
            <a:off x="227479" y="2430382"/>
            <a:ext cx="1989247" cy="1323439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7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2000" b="1" dirty="0"/>
              <a:t>1 уровень: </a:t>
            </a:r>
            <a:r>
              <a:rPr lang="ru-RU" sz="2000" dirty="0"/>
              <a:t>Средство проектирования ПО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6516BB-AD90-44EE-B211-368A1DA31061}"/>
              </a:ext>
            </a:extLst>
          </p:cNvPr>
          <p:cNvCxnSpPr>
            <a:cxnSpLocks/>
          </p:cNvCxnSpPr>
          <p:nvPr/>
        </p:nvCxnSpPr>
        <p:spPr>
          <a:xfrm flipV="1">
            <a:off x="1914240" y="5216217"/>
            <a:ext cx="670899" cy="233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A1AE9E-AF54-418F-A750-3C555E39F3A3}"/>
              </a:ext>
            </a:extLst>
          </p:cNvPr>
          <p:cNvCxnSpPr>
            <a:cxnSpLocks/>
          </p:cNvCxnSpPr>
          <p:nvPr/>
        </p:nvCxnSpPr>
        <p:spPr>
          <a:xfrm>
            <a:off x="2057859" y="5679779"/>
            <a:ext cx="463668" cy="693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8E0268-EC9F-4C4C-B78A-6DAB4649ACE6}"/>
              </a:ext>
            </a:extLst>
          </p:cNvPr>
          <p:cNvSpPr txBox="1"/>
          <p:nvPr/>
        </p:nvSpPr>
        <p:spPr>
          <a:xfrm>
            <a:off x="227480" y="5216217"/>
            <a:ext cx="1686759" cy="1015663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2000" b="1" dirty="0"/>
              <a:t>2 уровень:</a:t>
            </a:r>
          </a:p>
          <a:p>
            <a:pPr algn="just"/>
            <a:r>
              <a:rPr lang="ru-RU" sz="2000" dirty="0"/>
              <a:t>Исследуемый алгоритм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451C05-D34A-4804-A560-64BC3E94B24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389419" y="2431685"/>
            <a:ext cx="1830592" cy="323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5DF3D29-D991-4206-8EDF-D930FA31794B}"/>
              </a:ext>
            </a:extLst>
          </p:cNvPr>
          <p:cNvSpPr txBox="1"/>
          <p:nvPr/>
        </p:nvSpPr>
        <p:spPr>
          <a:xfrm>
            <a:off x="7220011" y="1923853"/>
            <a:ext cx="3400538" cy="1015663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3 уровень:</a:t>
            </a:r>
          </a:p>
          <a:p>
            <a:r>
              <a:rPr lang="ru-RU" sz="2000" dirty="0"/>
              <a:t>Файл с исходным кодом ПО, реализующего алгоритм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6E5FE6-CA16-46C4-97AA-43567FE4BC80}"/>
              </a:ext>
            </a:extLst>
          </p:cNvPr>
          <p:cNvCxnSpPr>
            <a:cxnSpLocks/>
          </p:cNvCxnSpPr>
          <p:nvPr/>
        </p:nvCxnSpPr>
        <p:spPr>
          <a:xfrm flipH="1" flipV="1">
            <a:off x="8458201" y="3379598"/>
            <a:ext cx="571499" cy="498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168727-90F6-44F5-98BA-417EB5D7C33E}"/>
              </a:ext>
            </a:extLst>
          </p:cNvPr>
          <p:cNvCxnSpPr>
            <a:cxnSpLocks/>
          </p:cNvCxnSpPr>
          <p:nvPr/>
        </p:nvCxnSpPr>
        <p:spPr>
          <a:xfrm flipH="1">
            <a:off x="8458200" y="4941115"/>
            <a:ext cx="794951" cy="738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5C43EC5-CCF5-482B-843D-BDA0BCA4F3F6}"/>
              </a:ext>
            </a:extLst>
          </p:cNvPr>
          <p:cNvSpPr txBox="1"/>
          <p:nvPr/>
        </p:nvSpPr>
        <p:spPr>
          <a:xfrm>
            <a:off x="8791057" y="3878502"/>
            <a:ext cx="3058043" cy="1015663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4 уровень:</a:t>
            </a:r>
          </a:p>
          <a:p>
            <a:pPr algn="just"/>
            <a:r>
              <a:rPr lang="ru-RU" sz="2000" dirty="0"/>
              <a:t>Команды для запуска ПО, реализующего 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4187713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E787A1F-EFC0-4697-8E70-08204FC34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" t="1433" r="2386" b="1012"/>
          <a:stretch/>
        </p:blipFill>
        <p:spPr>
          <a:xfrm>
            <a:off x="5853888" y="1591037"/>
            <a:ext cx="2206818" cy="509096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940B33-73D8-462A-A83F-87335867C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D0082-D59D-41B7-9700-CE487ED3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Обзор исследуемых алгоритмов для оценки средств проектирования ПО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15349-A100-4351-B4F9-68DBFDDB0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84" y="1857801"/>
            <a:ext cx="1961913" cy="4740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D538E5-9609-4076-948B-28230B09CC4A}"/>
              </a:ext>
            </a:extLst>
          </p:cNvPr>
          <p:cNvSpPr txBox="1"/>
          <p:nvPr/>
        </p:nvSpPr>
        <p:spPr>
          <a:xfrm>
            <a:off x="505692" y="1026803"/>
            <a:ext cx="3202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умножения матриц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9345B-A237-4091-9AE6-5A0545F5063D}"/>
              </a:ext>
            </a:extLst>
          </p:cNvPr>
          <p:cNvSpPr txBox="1"/>
          <p:nvPr/>
        </p:nvSpPr>
        <p:spPr>
          <a:xfrm>
            <a:off x="3825640" y="1026804"/>
            <a:ext cx="185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«Быстрая сортировка»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066DE-5548-4767-9D07-9CE4670D4789}"/>
              </a:ext>
            </a:extLst>
          </p:cNvPr>
          <p:cNvSpPr txBox="1"/>
          <p:nvPr/>
        </p:nvSpPr>
        <p:spPr>
          <a:xfrm>
            <a:off x="5570857" y="1024615"/>
            <a:ext cx="291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поиска простых чисел методом перебора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E34A23-FFDC-4F3C-90FF-65FF6026F0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1224" r="2263" b="756"/>
          <a:stretch/>
        </p:blipFill>
        <p:spPr>
          <a:xfrm>
            <a:off x="270016" y="2221585"/>
            <a:ext cx="3438182" cy="403160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314332-9157-4E13-B7FD-CF3A3588554B}"/>
              </a:ext>
            </a:extLst>
          </p:cNvPr>
          <p:cNvCxnSpPr>
            <a:cxnSpLocks/>
          </p:cNvCxnSpPr>
          <p:nvPr/>
        </p:nvCxnSpPr>
        <p:spPr>
          <a:xfrm>
            <a:off x="3731296" y="1082991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0875CE-3D94-4375-9527-05F36D25D0B7}"/>
              </a:ext>
            </a:extLst>
          </p:cNvPr>
          <p:cNvCxnSpPr>
            <a:cxnSpLocks/>
          </p:cNvCxnSpPr>
          <p:nvPr/>
        </p:nvCxnSpPr>
        <p:spPr>
          <a:xfrm>
            <a:off x="5742596" y="1056255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116E4C1D-F99D-439C-9370-A8BF1EF4C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60" y="1262201"/>
            <a:ext cx="3760305" cy="22606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5D1346-9EF8-43C0-842D-777FC1885989}"/>
              </a:ext>
            </a:extLst>
          </p:cNvPr>
          <p:cNvSpPr txBox="1"/>
          <p:nvPr/>
        </p:nvSpPr>
        <p:spPr>
          <a:xfrm>
            <a:off x="8184624" y="4023819"/>
            <a:ext cx="38397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latin typeface="Helvetica Neue" panose="02000503000000020004"/>
              </a:rPr>
              <a:t>Алгоритмы содержат операции </a:t>
            </a:r>
            <a:r>
              <a:rPr lang="ru-RU" b="1" u="sng" dirty="0">
                <a:latin typeface="Helvetica Neue" panose="02000503000000020004"/>
              </a:rPr>
              <a:t>взаимодействия с памятью</a:t>
            </a:r>
            <a:r>
              <a:rPr lang="ru-RU" b="1" dirty="0">
                <a:latin typeface="Helvetica Neue" panose="02000503000000020004"/>
              </a:rPr>
              <a:t>, базовые </a:t>
            </a:r>
            <a:r>
              <a:rPr lang="ru-RU" b="1" u="sng" dirty="0">
                <a:latin typeface="Helvetica Neue" panose="02000503000000020004"/>
              </a:rPr>
              <a:t>математические</a:t>
            </a:r>
            <a:r>
              <a:rPr lang="ru-RU" b="1" dirty="0">
                <a:latin typeface="Helvetica Neue" panose="02000503000000020004"/>
              </a:rPr>
              <a:t> и </a:t>
            </a:r>
            <a:r>
              <a:rPr lang="ru-RU" b="1" u="sng" dirty="0">
                <a:latin typeface="Helvetica Neue" panose="02000503000000020004"/>
              </a:rPr>
              <a:t>логические</a:t>
            </a:r>
            <a:r>
              <a:rPr lang="ru-RU" b="1" dirty="0">
                <a:latin typeface="Helvetica Neue" panose="02000503000000020004"/>
              </a:rPr>
              <a:t> операции булевой алгебры, которые процессор в основном выполняет во время своей работы.</a:t>
            </a:r>
          </a:p>
        </p:txBody>
      </p:sp>
    </p:spTree>
    <p:extLst>
      <p:ext uri="{BB962C8B-B14F-4D97-AF65-F5344CB8AC3E}">
        <p14:creationId xmlns:p14="http://schemas.microsoft.com/office/powerpoint/2010/main" val="1581936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B7B86E-276F-474C-ABAB-C31ADEFE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12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21806D-20DF-4F3F-A093-943BE20E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Результаты исследования быстродействия средств проектирования ПО</a:t>
            </a:r>
            <a:endParaRPr lang="ru-RU" sz="3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66049E-8A93-4B3A-B30F-2F841C5DA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29750"/>
              </p:ext>
            </p:extLst>
          </p:nvPr>
        </p:nvGraphicFramePr>
        <p:xfrm>
          <a:off x="229969" y="1471464"/>
          <a:ext cx="9126408" cy="4254704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725173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401705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354729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644801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</a:tblGrid>
              <a:tr h="72320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kern="100" dirty="0">
                          <a:effectLst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Алгоритм умножения матриц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Алгоритм «Быстрая сортировка»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Алгоритм поиска простых чисел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Python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978.26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6.53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45.61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Cython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5.91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0.26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2.66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JavaScript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00" dirty="0">
                          <a:effectLst/>
                        </a:rPr>
                        <a:t>647.30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4.10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145.76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C#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43.20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4.95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7.01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5.16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0.22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2.61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21080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Kotlin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00" dirty="0">
                          <a:effectLst/>
                        </a:rPr>
                        <a:t>25.73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0.82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2.86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Rust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6.14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0.28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1.96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9360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D8F58C-3558-42E9-8C43-CD7AA4E9C71C}"/>
              </a:ext>
            </a:extLst>
          </p:cNvPr>
          <p:cNvSpPr txBox="1"/>
          <p:nvPr/>
        </p:nvSpPr>
        <p:spPr>
          <a:xfrm>
            <a:off x="9664915" y="2442923"/>
            <a:ext cx="2331434" cy="1015663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Отсутствует интерактивная среда разработки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FCF77F-BF7F-4ECD-AEB8-A5CB3C2A4D3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9372069" y="2950755"/>
            <a:ext cx="29284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1996C2-21E1-4EAD-B0A2-FA7B730BDC99}"/>
              </a:ext>
            </a:extLst>
          </p:cNvPr>
          <p:cNvSpPr txBox="1"/>
          <p:nvPr/>
        </p:nvSpPr>
        <p:spPr>
          <a:xfrm>
            <a:off x="9664915" y="4128709"/>
            <a:ext cx="2331434" cy="70788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Принято считать наиболее быстрым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968CF8-D07B-4092-9B4D-066470422D3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9365130" y="4482652"/>
            <a:ext cx="29978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9A3B6C-27E2-4AAD-BAA9-2E3C43E68B04}"/>
              </a:ext>
            </a:extLst>
          </p:cNvPr>
          <p:cNvSpPr txBox="1"/>
          <p:nvPr/>
        </p:nvSpPr>
        <p:spPr>
          <a:xfrm>
            <a:off x="313587" y="5940012"/>
            <a:ext cx="10199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100" b="1" dirty="0"/>
              <a:t>Для разработки эмулятора ядра </a:t>
            </a:r>
            <a:r>
              <a:rPr lang="en-US" sz="2100" b="1" dirty="0"/>
              <a:t>MIPS </a:t>
            </a:r>
            <a:r>
              <a:rPr lang="ru-RU" sz="2100" b="1" dirty="0"/>
              <a:t>выбрано средство проектирования ПО </a:t>
            </a:r>
            <a:r>
              <a:rPr lang="en-US" sz="2100" b="1" i="1" dirty="0">
                <a:solidFill>
                  <a:schemeClr val="accent1"/>
                </a:solidFill>
              </a:rPr>
              <a:t>Rust</a:t>
            </a:r>
            <a:r>
              <a:rPr lang="ru-RU" sz="2100" b="1" dirty="0"/>
              <a:t>, показавшее высокое быстродействие по результатам проведенного исследования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5BEE3-A730-4FE8-B838-DA32E43B7993}"/>
              </a:ext>
            </a:extLst>
          </p:cNvPr>
          <p:cNvSpPr txBox="1"/>
          <p:nvPr/>
        </p:nvSpPr>
        <p:spPr>
          <a:xfrm>
            <a:off x="229969" y="1013264"/>
            <a:ext cx="9135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Конфигурация: ОС </a:t>
            </a:r>
            <a:r>
              <a:rPr lang="en-US" sz="2000" dirty="0"/>
              <a:t>Ubuntu 22.04, AMD Ryzen 5 5600U 2.30 GHz, </a:t>
            </a:r>
            <a:r>
              <a:rPr lang="ru-RU" sz="2000" dirty="0"/>
              <a:t>6 </a:t>
            </a:r>
            <a:r>
              <a:rPr lang="en-US" sz="2000" dirty="0"/>
              <a:t>Gb RAM</a:t>
            </a:r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D3D8C-259E-40B3-B8F4-3C96C792ED0A}"/>
              </a:ext>
            </a:extLst>
          </p:cNvPr>
          <p:cNvSpPr txBox="1"/>
          <p:nvPr/>
        </p:nvSpPr>
        <p:spPr>
          <a:xfrm>
            <a:off x="9372069" y="1423493"/>
            <a:ext cx="1797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/>
              <a:t>Значения представлены в секундах</a:t>
            </a:r>
          </a:p>
        </p:txBody>
      </p:sp>
    </p:spTree>
    <p:extLst>
      <p:ext uri="{BB962C8B-B14F-4D97-AF65-F5344CB8AC3E}">
        <p14:creationId xmlns:p14="http://schemas.microsoft.com/office/powerpoint/2010/main" val="3673738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61473-2A9C-4436-89FA-E44CD239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13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D9F164-9089-4941-9316-49E8EBB8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Разработка архитектуры эмулятора ядра MIPS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EC222-9042-4C9B-A98B-87A8859D5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79" y="1193182"/>
            <a:ext cx="8305118" cy="5180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E58A19-E863-472D-9A4A-2B66FCA75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49" y="1570728"/>
            <a:ext cx="1980122" cy="5178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7CFD2B-0D80-477A-BA49-DBB3352BE24F}"/>
              </a:ext>
            </a:extLst>
          </p:cNvPr>
          <p:cNvSpPr txBox="1"/>
          <p:nvPr/>
        </p:nvSpPr>
        <p:spPr>
          <a:xfrm>
            <a:off x="8860221" y="924397"/>
            <a:ext cx="249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Алгоритм основного цикла эмулятора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4CDF13-CF4B-4956-A345-4E116DCFEDC9}"/>
              </a:ext>
            </a:extLst>
          </p:cNvPr>
          <p:cNvCxnSpPr>
            <a:cxnSpLocks/>
          </p:cNvCxnSpPr>
          <p:nvPr/>
        </p:nvCxnSpPr>
        <p:spPr>
          <a:xfrm>
            <a:off x="8871070" y="1082991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705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7438F-6887-49CD-8A14-AE66E0A1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14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140C4F-663E-4C34-B7B4-11D00B47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+mn-lt"/>
              </a:rPr>
              <a:t>Разработка эмулятора ядра </a:t>
            </a:r>
            <a:r>
              <a:rPr lang="en-US" sz="4400" b="1" dirty="0">
                <a:latin typeface="+mn-lt"/>
              </a:rPr>
              <a:t>MIPS Rush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298D1-A156-476B-80E9-7A64F6041D17}"/>
              </a:ext>
            </a:extLst>
          </p:cNvPr>
          <p:cNvSpPr txBox="1"/>
          <p:nvPr/>
        </p:nvSpPr>
        <p:spPr>
          <a:xfrm>
            <a:off x="383534" y="1120676"/>
            <a:ext cx="11424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Основное средство разработки – язык программирования </a:t>
            </a:r>
            <a:r>
              <a:rPr lang="en-US" sz="2400" b="1" dirty="0">
                <a:solidFill>
                  <a:schemeClr val="accent1"/>
                </a:solidFill>
              </a:rPr>
              <a:t>Rust 1.76.0</a:t>
            </a:r>
            <a:endParaRPr lang="ru-RU" sz="2400" b="1" dirty="0">
              <a:solidFill>
                <a:schemeClr val="accent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Реализована архитектура набора команд (</a:t>
            </a:r>
            <a:r>
              <a:rPr lang="en-US" sz="2400" dirty="0"/>
              <a:t>ISA</a:t>
            </a:r>
            <a:r>
              <a:rPr lang="ru-RU" sz="2400" dirty="0"/>
              <a:t>)</a:t>
            </a:r>
            <a:r>
              <a:rPr lang="en-US" sz="2400" dirty="0"/>
              <a:t> </a:t>
            </a:r>
            <a:r>
              <a:rPr lang="en-US" sz="2400" b="1" dirty="0"/>
              <a:t>MIPS32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Основой является набор инструкций микропроцессора </a:t>
            </a:r>
            <a:r>
              <a:rPr lang="en-US" sz="2400" b="1" dirty="0"/>
              <a:t>MIPS R2000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Реализовано </a:t>
            </a:r>
            <a:r>
              <a:rPr lang="ru-RU" sz="2400" b="1" dirty="0"/>
              <a:t>54</a:t>
            </a:r>
            <a:r>
              <a:rPr lang="ru-RU" sz="2400" dirty="0"/>
              <a:t> нативные инструкции и </a:t>
            </a:r>
            <a:r>
              <a:rPr lang="ru-RU" sz="2400" b="1" dirty="0"/>
              <a:t>73</a:t>
            </a:r>
            <a:r>
              <a:rPr lang="ru-RU" sz="2400" dirty="0"/>
              <a:t> псевдо-инструкции</a:t>
            </a: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Частичная поддержка вычислений </a:t>
            </a:r>
            <a:r>
              <a:rPr lang="ru-RU" sz="2400" b="1" dirty="0"/>
              <a:t>с плавающей запятой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Поддержка базовых </a:t>
            </a:r>
            <a:r>
              <a:rPr lang="ru-RU" sz="2400" b="1" dirty="0"/>
              <a:t>процессорных исключений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55A8C-6C24-4289-9413-BACBF9CF2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14" y="3429000"/>
            <a:ext cx="7464371" cy="316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02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6A6BB6-FA68-4F75-AB29-CF2E54B3E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15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664D05-5E4F-4A2A-9D98-285D904C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Пример эмуляции ПО реализующего алгоритм поиска простых чисел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52CBB-1073-4F47-8F3C-8681DAB4A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01"/>
          <a:stretch/>
        </p:blipFill>
        <p:spPr>
          <a:xfrm>
            <a:off x="270540" y="1520818"/>
            <a:ext cx="3627322" cy="5065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64351-B87E-46B3-8946-35DBFA2EB3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28"/>
          <a:stretch/>
        </p:blipFill>
        <p:spPr>
          <a:xfrm>
            <a:off x="4170091" y="1547828"/>
            <a:ext cx="3553341" cy="5134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E4D72-8F23-4B47-A925-978D742983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3"/>
          <a:stretch/>
        </p:blipFill>
        <p:spPr>
          <a:xfrm>
            <a:off x="7789420" y="1787512"/>
            <a:ext cx="4140942" cy="4286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8C6BEC-B0BC-41FD-AF84-78ACA6DE073B}"/>
              </a:ext>
            </a:extLst>
          </p:cNvPr>
          <p:cNvSpPr txBox="1"/>
          <p:nvPr/>
        </p:nvSpPr>
        <p:spPr>
          <a:xfrm>
            <a:off x="491884" y="1027912"/>
            <a:ext cx="318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Исходный код на Си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FD5ED-E9D4-4051-9894-3CFD449D65CD}"/>
              </a:ext>
            </a:extLst>
          </p:cNvPr>
          <p:cNvSpPr txBox="1"/>
          <p:nvPr/>
        </p:nvSpPr>
        <p:spPr>
          <a:xfrm>
            <a:off x="3983865" y="1020463"/>
            <a:ext cx="392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Инструкции на языке Ассемблера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0486EB-7343-4113-9DE8-8132ECD17C37}"/>
              </a:ext>
            </a:extLst>
          </p:cNvPr>
          <p:cNvSpPr txBox="1"/>
          <p:nvPr/>
        </p:nvSpPr>
        <p:spPr>
          <a:xfrm>
            <a:off x="8004051" y="1015939"/>
            <a:ext cx="3627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Эмуляция в разработанном эмуляторе </a:t>
            </a:r>
            <a:r>
              <a:rPr lang="en-US" sz="2000" b="1" dirty="0"/>
              <a:t>Rush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871572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1FCDA-798F-4AE8-88DC-3B474D78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16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D3DC58-7AEC-4D95-896B-2823D93B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b="1" dirty="0">
                <a:latin typeface="+mn-lt"/>
              </a:rPr>
              <a:t>Сравнение вариантов </a:t>
            </a:r>
            <a:r>
              <a:rPr lang="ru-RU" sz="3200" dirty="0"/>
              <a:t>декодирования</a:t>
            </a:r>
            <a:r>
              <a:rPr lang="ru-RU" sz="3200" b="1" dirty="0">
                <a:latin typeface="+mn-lt"/>
              </a:rPr>
              <a:t> инструкции</a:t>
            </a:r>
            <a:r>
              <a:rPr lang="en-US" sz="3200" b="1" dirty="0">
                <a:latin typeface="+mn-lt"/>
              </a:rPr>
              <a:t> MOVZ</a:t>
            </a:r>
            <a:endParaRPr lang="ru-RU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5325AF-6917-4796-9047-C26A2D680844}"/>
              </a:ext>
            </a:extLst>
          </p:cNvPr>
          <p:cNvSpPr txBox="1"/>
          <p:nvPr/>
        </p:nvSpPr>
        <p:spPr>
          <a:xfrm>
            <a:off x="64972" y="1980906"/>
            <a:ext cx="1649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C00000"/>
                </a:solidFill>
              </a:rPr>
              <a:t>Qemu</a:t>
            </a:r>
            <a:endParaRPr lang="ru-RU" sz="2000" b="1" dirty="0">
              <a:solidFill>
                <a:srgbClr val="C00000"/>
              </a:solidFill>
            </a:endParaRPr>
          </a:p>
          <a:p>
            <a:pPr algn="r"/>
            <a:r>
              <a:rPr lang="ru-RU" sz="2000" b="1" dirty="0">
                <a:solidFill>
                  <a:srgbClr val="C00000"/>
                </a:solidFill>
              </a:rPr>
              <a:t>15 строк</a:t>
            </a:r>
            <a:endParaRPr lang="en-US" sz="2000" b="1" dirty="0">
              <a:solidFill>
                <a:srgbClr val="C00000"/>
              </a:solidFill>
            </a:endParaRPr>
          </a:p>
          <a:p>
            <a:pPr algn="r"/>
            <a:r>
              <a:rPr lang="ru-RU" sz="2000" b="1" dirty="0">
                <a:solidFill>
                  <a:srgbClr val="C00000"/>
                </a:solidFill>
              </a:rPr>
              <a:t>421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ru-RU" sz="2000" b="1" dirty="0">
                <a:solidFill>
                  <a:srgbClr val="C00000"/>
                </a:solidFill>
              </a:rPr>
              <a:t>символ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E594F-7F2C-4047-B666-171F60A38057}"/>
              </a:ext>
            </a:extLst>
          </p:cNvPr>
          <p:cNvSpPr txBox="1"/>
          <p:nvPr/>
        </p:nvSpPr>
        <p:spPr>
          <a:xfrm>
            <a:off x="0" y="3960900"/>
            <a:ext cx="1714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/>
              <a:t>Kopycat</a:t>
            </a:r>
            <a:endParaRPr lang="ru-RU" sz="2000" b="1" dirty="0"/>
          </a:p>
          <a:p>
            <a:pPr algn="r"/>
            <a:r>
              <a:rPr lang="en-US" sz="2000" b="1" dirty="0"/>
              <a:t>9</a:t>
            </a:r>
            <a:r>
              <a:rPr lang="ru-RU" sz="2000" b="1" dirty="0"/>
              <a:t> строк</a:t>
            </a:r>
          </a:p>
          <a:p>
            <a:pPr algn="r"/>
            <a:r>
              <a:rPr lang="en-US" sz="2000" b="1" dirty="0"/>
              <a:t>246</a:t>
            </a:r>
            <a:r>
              <a:rPr lang="ru-RU" sz="2000" b="1" dirty="0"/>
              <a:t> символов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20A42-2BAA-4900-80A6-C06249E17A18}"/>
              </a:ext>
            </a:extLst>
          </p:cNvPr>
          <p:cNvSpPr txBox="1"/>
          <p:nvPr/>
        </p:nvSpPr>
        <p:spPr>
          <a:xfrm>
            <a:off x="0" y="5502656"/>
            <a:ext cx="1714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accent1"/>
                </a:solidFill>
              </a:rPr>
              <a:t>Rush</a:t>
            </a:r>
            <a:endParaRPr lang="ru-RU" sz="2000" b="1" dirty="0">
              <a:solidFill>
                <a:schemeClr val="accent1"/>
              </a:solidFill>
            </a:endParaRPr>
          </a:p>
          <a:p>
            <a:pPr algn="r"/>
            <a:r>
              <a:rPr lang="en-US" sz="2000" b="1" dirty="0">
                <a:solidFill>
                  <a:schemeClr val="accent1"/>
                </a:solidFill>
              </a:rPr>
              <a:t>7</a:t>
            </a:r>
            <a:r>
              <a:rPr lang="ru-RU" sz="2000" b="1" dirty="0">
                <a:solidFill>
                  <a:schemeClr val="accent1"/>
                </a:solidFill>
              </a:rPr>
              <a:t> строк</a:t>
            </a:r>
          </a:p>
          <a:p>
            <a:pPr algn="r"/>
            <a:r>
              <a:rPr lang="ru-RU" sz="2000" b="1" dirty="0">
                <a:solidFill>
                  <a:schemeClr val="accent1"/>
                </a:solidFill>
              </a:rPr>
              <a:t>195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ru-RU" sz="2000" b="1" dirty="0">
                <a:solidFill>
                  <a:schemeClr val="accent1"/>
                </a:solidFill>
              </a:rPr>
              <a:t>символов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C17345-4E54-4C08-AA16-C0F00D60D9F3}"/>
              </a:ext>
            </a:extLst>
          </p:cNvPr>
          <p:cNvSpPr txBox="1"/>
          <p:nvPr/>
        </p:nvSpPr>
        <p:spPr>
          <a:xfrm>
            <a:off x="7214911" y="4312661"/>
            <a:ext cx="4487863" cy="175432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Набирающие популярность средства проектирования ПО </a:t>
            </a:r>
            <a:r>
              <a:rPr lang="ru-RU" b="1" u="sng" dirty="0"/>
              <a:t>позволяют уменьшить количество строк кода</a:t>
            </a:r>
            <a:r>
              <a:rPr lang="ru-RU" b="1" dirty="0"/>
              <a:t>, необходимых для описание программной реализации, таким образом </a:t>
            </a:r>
            <a:r>
              <a:rPr lang="ru-RU" b="1" u="sng" dirty="0"/>
              <a:t>снижая трудозатраты</a:t>
            </a:r>
            <a:r>
              <a:rPr lang="ru-RU" b="1" dirty="0"/>
              <a:t> на разработку ПО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59B525-6131-44E4-82DF-99B8882D3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911"/>
          <a:stretch/>
        </p:blipFill>
        <p:spPr>
          <a:xfrm>
            <a:off x="7024030" y="1223699"/>
            <a:ext cx="4685279" cy="2643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E0E239-D29B-4DA5-9AA4-D0099907B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719" y="1082974"/>
            <a:ext cx="4506792" cy="25739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2B0980-8BBA-4E52-82A7-099659D7B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664" y="5348180"/>
            <a:ext cx="5147085" cy="13129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933CC2-40D2-4E4F-9866-DECFD1783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664" y="3747641"/>
            <a:ext cx="5230311" cy="14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5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A935ABA-1242-4137-BB93-752D31FDF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5" y="1451205"/>
            <a:ext cx="5852160" cy="438912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131F6-E374-446E-8162-3C1CCC5A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17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8F9878-B2C7-445D-A3AF-A7EF916B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b="1" dirty="0">
                <a:latin typeface="+mn-lt"/>
              </a:rPr>
              <a:t>Результаты испытания быстродействия эмуляторов </a:t>
            </a:r>
            <a:r>
              <a:rPr lang="en-US" sz="3200" b="1" dirty="0">
                <a:latin typeface="+mn-lt"/>
              </a:rPr>
              <a:t>MIPS</a:t>
            </a:r>
            <a:endParaRPr lang="ru-RU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52FBE-6D5E-4BA2-B4DD-546FE440C021}"/>
              </a:ext>
            </a:extLst>
          </p:cNvPr>
          <p:cNvSpPr txBox="1"/>
          <p:nvPr/>
        </p:nvSpPr>
        <p:spPr>
          <a:xfrm>
            <a:off x="484095" y="1070587"/>
            <a:ext cx="652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Выполнение ПО, реализующего алгоритм поиска простых чисел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F7DAD1-666A-43C2-BF78-72EEC982BF87}"/>
              </a:ext>
            </a:extLst>
          </p:cNvPr>
          <p:cNvSpPr txBox="1"/>
          <p:nvPr/>
        </p:nvSpPr>
        <p:spPr>
          <a:xfrm>
            <a:off x="6729506" y="1451205"/>
            <a:ext cx="497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IPS (instructions per second - </a:t>
            </a:r>
            <a:r>
              <a:rPr lang="ru-RU" b="1" dirty="0"/>
              <a:t>инструкций в секунду</a:t>
            </a:r>
            <a:r>
              <a:rPr lang="en-US" b="1" dirty="0"/>
              <a:t>)</a:t>
            </a:r>
            <a:r>
              <a:rPr lang="ru-RU" dirty="0"/>
              <a:t> – единица измерения быстродействия процессоров</a:t>
            </a:r>
            <a:r>
              <a:rPr lang="en-US" dirty="0"/>
              <a:t>. </a:t>
            </a:r>
            <a:r>
              <a:rPr lang="ru-RU" dirty="0"/>
              <a:t>Приведены средние значения </a:t>
            </a:r>
            <a:r>
              <a:rPr lang="en-US" dirty="0"/>
              <a:t>IPS</a:t>
            </a:r>
            <a:r>
              <a:rPr lang="ru-RU" dirty="0"/>
              <a:t>.</a:t>
            </a:r>
          </a:p>
          <a:p>
            <a:pPr algn="just"/>
            <a:r>
              <a:rPr lang="ru-RU" dirty="0"/>
              <a:t>Компиляция проводилась с использованием </a:t>
            </a:r>
            <a:r>
              <a:rPr lang="en-US" u="sng" dirty="0" err="1"/>
              <a:t>mipsel</a:t>
            </a:r>
            <a:r>
              <a:rPr lang="en-US" u="sng" dirty="0"/>
              <a:t>-</a:t>
            </a:r>
            <a:r>
              <a:rPr lang="en-US" u="sng" dirty="0" err="1"/>
              <a:t>multilib</a:t>
            </a:r>
            <a:r>
              <a:rPr lang="en-US" u="sng" dirty="0"/>
              <a:t>-</a:t>
            </a:r>
            <a:r>
              <a:rPr lang="en-US" u="sng" dirty="0" err="1"/>
              <a:t>linux</a:t>
            </a:r>
            <a:r>
              <a:rPr lang="en-US" u="sng" dirty="0"/>
              <a:t>-gnu-</a:t>
            </a:r>
            <a:r>
              <a:rPr lang="en-US" u="sng" dirty="0" err="1"/>
              <a:t>gcc</a:t>
            </a:r>
            <a:r>
              <a:rPr lang="en-US" u="sng" dirty="0"/>
              <a:t> 13.2.0</a:t>
            </a:r>
            <a:r>
              <a:rPr lang="ru-RU" u="sng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1EF9F5-A8BD-4D79-BA2E-B237ACF09C3B}"/>
                  </a:ext>
                </a:extLst>
              </p:cNvPr>
              <p:cNvSpPr txBox="1"/>
              <p:nvPr/>
            </p:nvSpPr>
            <p:spPr>
              <a:xfrm>
                <a:off x="6729506" y="3189440"/>
                <a:ext cx="49784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Разработанный эмулятор </a:t>
                </a:r>
                <a:r>
                  <a:rPr lang="en-US" b="1" dirty="0">
                    <a:solidFill>
                      <a:schemeClr val="accent1"/>
                    </a:solidFill>
                  </a:rPr>
                  <a:t>Rush</a:t>
                </a:r>
                <a:r>
                  <a:rPr lang="en-US" dirty="0"/>
                  <a:t> </a:t>
                </a:r>
                <a:r>
                  <a:rPr lang="ru-RU" dirty="0"/>
                  <a:t>показывает </a:t>
                </a:r>
                <a:r>
                  <a:rPr lang="ru-RU" u="sng" dirty="0"/>
                  <a:t>высокие результаты</a:t>
                </a:r>
                <a:r>
                  <a:rPr lang="ru-RU" dirty="0"/>
                  <a:t> </a:t>
                </a:r>
                <a:r>
                  <a:rPr lang="en-US" dirty="0"/>
                  <a:t>IPS</a:t>
                </a:r>
                <a:r>
                  <a:rPr lang="ru-RU" dirty="0"/>
                  <a:t> среди исследуемых решений. По сравнению с </a:t>
                </a:r>
                <a:r>
                  <a:rPr lang="en-US" b="1" dirty="0" err="1"/>
                  <a:t>Kopycat</a:t>
                </a:r>
                <a:r>
                  <a:rPr lang="en-US" dirty="0"/>
                  <a:t> </a:t>
                </a:r>
                <a:r>
                  <a:rPr lang="ru-RU" dirty="0"/>
                  <a:t>скорость выше в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dirty="0"/>
                  <a:t> раз. Быстродействия </a:t>
                </a:r>
                <a:r>
                  <a:rPr lang="en-US" b="1" dirty="0" err="1">
                    <a:solidFill>
                      <a:srgbClr val="C00000"/>
                    </a:solidFill>
                  </a:rPr>
                  <a:t>Qemu</a:t>
                </a:r>
                <a:r>
                  <a:rPr lang="en-US" dirty="0"/>
                  <a:t> </a:t>
                </a:r>
                <a:r>
                  <a:rPr lang="ru-RU" dirty="0"/>
                  <a:t>возможно достичь за внедрения в процесс эмуляции </a:t>
                </a:r>
                <a:r>
                  <a:rPr lang="ru-RU" u="sng" dirty="0"/>
                  <a:t>технологии преобразования процессорных инструкций, аналогичной </a:t>
                </a:r>
                <a:r>
                  <a:rPr lang="en-US" u="sng" dirty="0"/>
                  <a:t>JIT </a:t>
                </a:r>
                <a:r>
                  <a:rPr lang="ru-RU" u="sng" dirty="0"/>
                  <a:t>компиляции</a:t>
                </a:r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1EF9F5-A8BD-4D79-BA2E-B237ACF09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506" y="3189440"/>
                <a:ext cx="4978400" cy="2308324"/>
              </a:xfrm>
              <a:prstGeom prst="rect">
                <a:avLst/>
              </a:prstGeom>
              <a:blipFill>
                <a:blip r:embed="rId4"/>
                <a:stretch>
                  <a:fillRect l="-1102" t="-1319" r="-857" b="-31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8E6F242-8F46-432D-A233-3D11133104F7}"/>
              </a:ext>
            </a:extLst>
          </p:cNvPr>
          <p:cNvSpPr txBox="1"/>
          <p:nvPr/>
        </p:nvSpPr>
        <p:spPr>
          <a:xfrm>
            <a:off x="484095" y="5758672"/>
            <a:ext cx="10333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Использование набирающего популярность средства проектирования ПО </a:t>
            </a:r>
            <a:r>
              <a:rPr lang="en-US" b="1" dirty="0">
                <a:solidFill>
                  <a:schemeClr val="accent1"/>
                </a:solidFill>
              </a:rPr>
              <a:t>Rust</a:t>
            </a:r>
            <a:r>
              <a:rPr lang="ru-RU" b="1" dirty="0"/>
              <a:t> позволяет</a:t>
            </a:r>
            <a:r>
              <a:rPr lang="en-US" b="1" dirty="0"/>
              <a:t> </a:t>
            </a:r>
            <a:r>
              <a:rPr lang="ru-RU" b="1" dirty="0"/>
              <a:t>добиться </a:t>
            </a:r>
            <a:r>
              <a:rPr lang="ru-RU" b="1" u="sng" dirty="0"/>
              <a:t>высокого быстродействия эмуляции</a:t>
            </a:r>
            <a:r>
              <a:rPr lang="ru-RU" b="1" dirty="0"/>
              <a:t> ядра </a:t>
            </a:r>
            <a:r>
              <a:rPr lang="en-US" b="1" dirty="0"/>
              <a:t>MIPS</a:t>
            </a:r>
            <a:r>
              <a:rPr lang="ru-RU" b="1" dirty="0"/>
              <a:t> по сравнению с аналогами, разработанными с использованием традиционных средств проектирования</a:t>
            </a:r>
            <a:r>
              <a:rPr lang="en-US" b="1" dirty="0"/>
              <a:t> </a:t>
            </a:r>
            <a:r>
              <a:rPr lang="ru-RU" b="1" dirty="0"/>
              <a:t>ПО, таких как </a:t>
            </a:r>
            <a:r>
              <a:rPr lang="en-US" b="1" dirty="0">
                <a:solidFill>
                  <a:srgbClr val="C00000"/>
                </a:solidFill>
              </a:rPr>
              <a:t>C/C++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672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B7AE6-AA4F-4FA7-BA4D-21853B99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18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68D927-CEE1-4397-BEB3-9C1409C7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Сравнение трудозатрат на реализацию эмуляторов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469D32D4-90C8-4319-8F4C-83762665B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54486"/>
              </p:ext>
            </p:extLst>
          </p:nvPr>
        </p:nvGraphicFramePr>
        <p:xfrm>
          <a:off x="277781" y="1086902"/>
          <a:ext cx="6669268" cy="437632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59772">
                  <a:extLst>
                    <a:ext uri="{9D8B030D-6E8A-4147-A177-3AD203B41FA5}">
                      <a16:colId xmlns:a16="http://schemas.microsoft.com/office/drawing/2014/main" val="1758293303"/>
                    </a:ext>
                  </a:extLst>
                </a:gridCol>
                <a:gridCol w="2121647">
                  <a:extLst>
                    <a:ext uri="{9D8B030D-6E8A-4147-A177-3AD203B41FA5}">
                      <a16:colId xmlns:a16="http://schemas.microsoft.com/office/drawing/2014/main" val="1082189938"/>
                    </a:ext>
                  </a:extLst>
                </a:gridCol>
                <a:gridCol w="1541929">
                  <a:extLst>
                    <a:ext uri="{9D8B030D-6E8A-4147-A177-3AD203B41FA5}">
                      <a16:colId xmlns:a16="http://schemas.microsoft.com/office/drawing/2014/main" val="80398323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386426221"/>
                    </a:ext>
                  </a:extLst>
                </a:gridCol>
              </a:tblGrid>
              <a:tr h="1142371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Эмулятор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Быстродействие, </a:t>
                      </a:r>
                      <a:r>
                        <a:rPr lang="en-US" sz="2000" dirty="0"/>
                        <a:t>IPS</a:t>
                      </a:r>
                      <a:endParaRPr lang="ru-R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kern="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Количество тысяч строк исходного кода </a:t>
                      </a:r>
                      <a:r>
                        <a:rPr lang="en-US" sz="2000" i="1" u="sng" kern="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KSLOC</a:t>
                      </a:r>
                      <a:endParaRPr lang="ru-RU" sz="2000" i="1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i="0" u="none" dirty="0"/>
                        <a:t>Оценочное количество человеко-месяцев </a:t>
                      </a:r>
                      <a:r>
                        <a:rPr lang="en-US" sz="2000" i="1" u="sng" dirty="0"/>
                        <a:t>PM</a:t>
                      </a:r>
                      <a:endParaRPr lang="ru-RU" sz="2000" i="1" u="sn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685662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rgbClr val="C00000"/>
                          </a:solidFill>
                        </a:rPr>
                        <a:t>Qemu</a:t>
                      </a:r>
                      <a:endParaRPr lang="ru-RU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53.2</a:t>
                      </a:r>
                      <a:endParaRPr lang="ru-RU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117.9</a:t>
                      </a:r>
                      <a:endParaRPr lang="ru-RU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487216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Rush</a:t>
                      </a:r>
                      <a:endParaRPr lang="ru-RU" sz="2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25073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34.5</a:t>
                      </a:r>
                      <a:endParaRPr lang="ru-RU" sz="2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78.8</a:t>
                      </a:r>
                      <a:endParaRPr lang="ru-RU" sz="2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583161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Unicorn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49.8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110.9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3297019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SPIM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43.1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96.9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8850242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Kopycat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30.2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69.6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786821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MARS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38.3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86.9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4085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185367-9BCA-44FE-893C-83B583FDA5CC}"/>
                  </a:ext>
                </a:extLst>
              </p:cNvPr>
              <p:cNvSpPr txBox="1"/>
              <p:nvPr/>
            </p:nvSpPr>
            <p:spPr>
              <a:xfrm>
                <a:off x="7165788" y="1281803"/>
                <a:ext cx="4619812" cy="1499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Подсчет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𝐾𝑆𝐿𝑂𝐶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выполнен с помощью ПО </a:t>
                </a:r>
                <a:r>
                  <a:rPr lang="en-US" b="1" dirty="0" err="1"/>
                  <a:t>cloc</a:t>
                </a:r>
                <a:r>
                  <a:rPr lang="en-US" dirty="0"/>
                  <a:t>. </a:t>
                </a:r>
                <a:r>
                  <a:rPr lang="ru-RU" dirty="0"/>
                  <a:t>Расчет оценочного количества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ru-RU" dirty="0"/>
                  <a:t>произведен методом </a:t>
                </a:r>
                <a:r>
                  <a:rPr lang="en-US" b="1" dirty="0"/>
                  <a:t>COCOMO II</a:t>
                </a:r>
                <a:r>
                  <a:rPr lang="ru-RU" dirty="0"/>
                  <a:t>. Для множителей трудоемкости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𝐸𝑀</m:t>
                        </m:r>
                      </m:e>
                      <m:sub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 и факторов масштаба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были взяты </a:t>
                </a:r>
                <a:r>
                  <a:rPr lang="ru-RU" b="1" dirty="0"/>
                  <a:t>средние значения</a:t>
                </a:r>
                <a:r>
                  <a:rPr lang="ru-RU" dirty="0"/>
                  <a:t>.</a:t>
                </a:r>
                <a:endParaRPr lang="ru-RU" i="1" u="sng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185367-9BCA-44FE-893C-83B583FDA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788" y="1281803"/>
                <a:ext cx="4619812" cy="1499641"/>
              </a:xfrm>
              <a:prstGeom prst="rect">
                <a:avLst/>
              </a:prstGeom>
              <a:blipFill>
                <a:blip r:embed="rId3"/>
                <a:stretch>
                  <a:fillRect l="-1055" t="-2033" r="-1187" b="-44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9BBB5A4-E54D-4FE8-A297-944B06EDBAC4}"/>
              </a:ext>
            </a:extLst>
          </p:cNvPr>
          <p:cNvSpPr txBox="1"/>
          <p:nvPr/>
        </p:nvSpPr>
        <p:spPr>
          <a:xfrm>
            <a:off x="7165788" y="3079858"/>
            <a:ext cx="4619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Оценка количества человеко-месяцев для разработки эмулятора </a:t>
            </a:r>
            <a:r>
              <a:rPr lang="en-US" b="1" dirty="0">
                <a:solidFill>
                  <a:schemeClr val="accent1"/>
                </a:solidFill>
              </a:rPr>
              <a:t>Rush</a:t>
            </a:r>
            <a:r>
              <a:rPr lang="en-US" dirty="0"/>
              <a:t> </a:t>
            </a:r>
            <a:r>
              <a:rPr lang="ru-RU" dirty="0"/>
              <a:t>показывает </a:t>
            </a:r>
            <a:r>
              <a:rPr lang="ru-RU" u="sng" dirty="0"/>
              <a:t>низкие результаты</a:t>
            </a:r>
            <a:r>
              <a:rPr lang="ru-RU" dirty="0"/>
              <a:t> среди исследуемых решений. По сравнению с </a:t>
            </a:r>
            <a:r>
              <a:rPr lang="en-US" b="1" dirty="0" err="1">
                <a:solidFill>
                  <a:srgbClr val="C00000"/>
                </a:solidFill>
              </a:rPr>
              <a:t>Qemu</a:t>
            </a:r>
            <a:r>
              <a:rPr lang="en-US" dirty="0"/>
              <a:t> </a:t>
            </a:r>
            <a:r>
              <a:rPr lang="ru-RU" dirty="0"/>
              <a:t>оценка трудозатрат меньше на 40%.</a:t>
            </a:r>
            <a:r>
              <a:rPr lang="en-US" dirty="0"/>
              <a:t> </a:t>
            </a:r>
            <a:r>
              <a:rPr lang="ru-RU" dirty="0"/>
              <a:t>Чем новее использованное средство проектирование ПО, тем </a:t>
            </a:r>
            <a:r>
              <a:rPr lang="ru-RU" u="sng" dirty="0"/>
              <a:t>меньше трудозатрат требуется</a:t>
            </a:r>
            <a:r>
              <a:rPr lang="ru-RU" dirty="0"/>
              <a:t> для реализации эмуляции ядра </a:t>
            </a:r>
            <a:r>
              <a:rPr lang="en-US" dirty="0"/>
              <a:t>MIPS</a:t>
            </a:r>
            <a:r>
              <a:rPr lang="ru-RU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B3886-9860-4AC4-B0D4-98E09F00F4E7}"/>
              </a:ext>
            </a:extLst>
          </p:cNvPr>
          <p:cNvSpPr txBox="1"/>
          <p:nvPr/>
        </p:nvSpPr>
        <p:spPr>
          <a:xfrm>
            <a:off x="478118" y="5686596"/>
            <a:ext cx="10333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Использование набирающего популярность средства проектирования ПО </a:t>
            </a:r>
            <a:r>
              <a:rPr lang="en-US" b="1" dirty="0">
                <a:solidFill>
                  <a:schemeClr val="accent1"/>
                </a:solidFill>
              </a:rPr>
              <a:t>Rust</a:t>
            </a:r>
            <a:r>
              <a:rPr lang="ru-RU" b="1" dirty="0"/>
              <a:t> позволяет</a:t>
            </a:r>
            <a:r>
              <a:rPr lang="en-US" b="1" dirty="0"/>
              <a:t> </a:t>
            </a:r>
            <a:r>
              <a:rPr lang="ru-RU" b="1" dirty="0"/>
              <a:t>добиться </a:t>
            </a:r>
            <a:r>
              <a:rPr lang="ru-RU" b="1" u="sng" dirty="0"/>
              <a:t>уменьшения трудозатрат</a:t>
            </a:r>
            <a:r>
              <a:rPr lang="ru-RU" b="1" dirty="0"/>
              <a:t>, необходимых для реализации составляющих эмулируемой системы, по сравнению с традиционными средствами проектирования</a:t>
            </a:r>
            <a:r>
              <a:rPr lang="en-US" b="1" dirty="0"/>
              <a:t> </a:t>
            </a:r>
            <a:r>
              <a:rPr lang="ru-RU" b="1" dirty="0"/>
              <a:t>ПО, такими как </a:t>
            </a:r>
            <a:r>
              <a:rPr lang="en-US" b="1" dirty="0">
                <a:solidFill>
                  <a:srgbClr val="C00000"/>
                </a:solidFill>
              </a:rPr>
              <a:t>C/C++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939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037E794-7599-41C5-8B94-8CD318644A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9969" y="983546"/>
                <a:ext cx="11766382" cy="5965894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Разработана методика исследования быстродействия современных средств проектирования ПО, отличающаяся от существующих стабильным окружением, в котором снижается влияние процессов ОС, а также возможностью оценки скорости операций, используемых при эмуляции процессора. 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Реализована методика исследования быстродействия современных средств проектирования ПО в виде программного комплекса с возможностью гибкой конфигурации. Проведено исследование быстродействия современных средств проектирования ПО с помощью разработанного программного комплекса. Для реализации эмулятора ядра MIPS выбрано средство проектирования ПО </a:t>
                </a:r>
                <a:r>
                  <a:rPr lang="ru-RU" sz="24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Rust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показавшее высокое быстродействие.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Спроектирована архитектура эмулятора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Реализован эмулятор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с использованием средства проектирования ПО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Rust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поддерживающий архитектуру набора команд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32, а также 54 нативные инструкции и 73 псевдо-инструкции.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Проведено испытание быстродействия эмуляторов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для подтверждения эффективности разработанного решения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Показано, что по сравнению с </a:t>
                </a:r>
                <a:r>
                  <a:rPr lang="en-US" sz="24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Kopycat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эмулятор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позволяет увеличить скорость выполнения инструкций в </a:t>
                </a:r>
                <a14:m>
                  <m:oMath xmlns:m="http://schemas.openxmlformats.org/officeDocument/2006/math"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5</m:t>
                    </m:r>
                  </m:oMath>
                </a14:m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Проведен расчет и сравнение значений количества строк исходного кода ПО эмуляторов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Проведена оценка трудозатрат на их реализацию, по результатам которой установлено, что по сравнению с </a:t>
                </a:r>
                <a:r>
                  <a:rPr lang="en-US" sz="24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Qemu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оценка трудозатрат на реализацию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меньше на 40%.</a:t>
                </a:r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037E794-7599-41C5-8B94-8CD318644A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969" y="983546"/>
                <a:ext cx="11766382" cy="5965894"/>
              </a:xfrm>
              <a:blipFill>
                <a:blip r:embed="rId2"/>
                <a:stretch>
                  <a:fillRect l="-725" t="-1839" r="-6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0455D2-E562-4FB4-A9FF-46EA0989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19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7AB058-E345-485F-8233-2DC813BA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работы</a:t>
            </a:r>
          </a:p>
        </p:txBody>
      </p:sp>
    </p:spTree>
    <p:extLst>
      <p:ext uri="{BB962C8B-B14F-4D97-AF65-F5344CB8AC3E}">
        <p14:creationId xmlns:p14="http://schemas.microsoft.com/office/powerpoint/2010/main" val="31937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0E8AF-360E-476E-9FF8-1C6340DD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36E9EA-E4FE-4EBB-B116-466E7118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Цель работы</a:t>
            </a: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26227BA-CDEC-40FE-83B7-08A33884BD61}"/>
              </a:ext>
            </a:extLst>
          </p:cNvPr>
          <p:cNvSpPr txBox="1">
            <a:spLocks/>
          </p:cNvSpPr>
          <p:nvPr/>
        </p:nvSpPr>
        <p:spPr>
          <a:xfrm>
            <a:off x="978672" y="1426079"/>
            <a:ext cx="10295278" cy="4732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5000"/>
              </a:lnSpc>
              <a:buFont typeface="Arial" panose="020B0604020202020204" pitchFamily="34" charset="0"/>
              <a:buNone/>
            </a:pPr>
            <a:r>
              <a:rPr lang="ru-RU" sz="3600" dirty="0">
                <a:solidFill>
                  <a:srgbClr val="000000"/>
                </a:solidFill>
              </a:rPr>
              <a:t>Исследование современных средств и методов проектирования ПО, а также их применение для реализации эмулятора встраиваемых систем, позволяющего повысить быстродействие эмуляции ПО и уменьшить трудозатраты на реализацию составляющих эмулируемой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66830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396AE1-CD89-4BDD-97A5-8A4A22A88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250247"/>
            <a:ext cx="11766382" cy="5132483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sz="2400" dirty="0"/>
              <a:t>Andrey </a:t>
            </a:r>
            <a:r>
              <a:rPr lang="en-US" sz="2400" dirty="0" err="1"/>
              <a:t>Vlasov</a:t>
            </a:r>
            <a:r>
              <a:rPr lang="en-US" sz="2400" dirty="0"/>
              <a:t>, Aleksey </a:t>
            </a:r>
            <a:r>
              <a:rPr lang="en-US" sz="2400" dirty="0" err="1"/>
              <a:t>Gladkikh</a:t>
            </a:r>
            <a:r>
              <a:rPr lang="en-US" sz="2400" dirty="0"/>
              <a:t> and Kirill Kutaev: Application of Modern Programming Languages in solving the Problem of Emulator Development for Embedded Systems. Lecture Notes in Networks and Systems, 2024. </a:t>
            </a:r>
            <a:r>
              <a:rPr lang="en-US" sz="2400" b="1" dirty="0"/>
              <a:t>(Scopus) </a:t>
            </a:r>
            <a:endParaRPr lang="ru-RU" sz="2400" b="1" dirty="0"/>
          </a:p>
          <a:p>
            <a:pPr algn="just">
              <a:lnSpc>
                <a:spcPct val="100000"/>
              </a:lnSpc>
            </a:pPr>
            <a:r>
              <a:rPr lang="ru-RU" sz="2400" dirty="0"/>
              <a:t>Кутаев К.С., Титов А.С.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обеспечения, управляемого прерываниями // Динамика сложных систем - XXI век. – 2024. – Т. 18, № 1. – С. 51-59. </a:t>
            </a:r>
            <a:r>
              <a:rPr lang="ru-RU" sz="2400" b="1" dirty="0"/>
              <a:t>(ВАК)</a:t>
            </a:r>
          </a:p>
          <a:p>
            <a:pPr algn="just"/>
            <a:r>
              <a:rPr lang="ru-RU" sz="2400" dirty="0"/>
              <a:t>Кутаев К.С., Титов А.С. Изменение поведения программы путём внесения модификации в последовательность выполнения процессорных инструкций в эмулируемой среде </a:t>
            </a:r>
            <a:r>
              <a:rPr lang="en-US" sz="2400" dirty="0"/>
              <a:t>// </a:t>
            </a:r>
            <a:r>
              <a:rPr lang="ru-RU" sz="2400" dirty="0"/>
              <a:t> Безопасные информационные технологии : Сборник трудов Двенадцатой международной научно-технической конференции, Москва, 30 октября – 03 ноября 2023 года. – Москва: Московский государственный технический университет имени Н.Э. Баумана (национальный исследовательский университет) (Москва), 2023. – С. 42-46. </a:t>
            </a:r>
            <a:r>
              <a:rPr lang="ru-RU" sz="2400" b="1" dirty="0"/>
              <a:t>(РИНЦ)</a:t>
            </a:r>
          </a:p>
          <a:p>
            <a:pPr algn="just"/>
            <a:r>
              <a:rPr lang="ru-RU" sz="2400" dirty="0"/>
              <a:t>Гладких А. А., </a:t>
            </a:r>
            <a:r>
              <a:rPr lang="ru-RU" sz="2400" dirty="0" err="1"/>
              <a:t>Гараев</a:t>
            </a:r>
            <a:r>
              <a:rPr lang="ru-RU" sz="2400" dirty="0"/>
              <a:t> А. В., Чернышов Д. Д., Кутаев К.С. </a:t>
            </a:r>
            <a:r>
              <a:rPr lang="ru-RU" sz="2400" b="1" dirty="0"/>
              <a:t> </a:t>
            </a:r>
            <a:r>
              <a:rPr lang="ru-RU" sz="2400" dirty="0"/>
              <a:t>Анализ беспроводных протоколов передачи данных // Технологии инженерных и информационных систем. – 2023. – № 4. – С. 3-21. </a:t>
            </a:r>
            <a:r>
              <a:rPr lang="ru-RU" sz="2400" b="1" dirty="0"/>
              <a:t>(РИНЦ)</a:t>
            </a:r>
          </a:p>
          <a:p>
            <a:pPr algn="just"/>
            <a:r>
              <a:rPr lang="ru-RU" sz="2400" dirty="0"/>
              <a:t>Кутаев К. С., Захарова В. О., Латыпова В. А., Муравьев К. А. Анализ защищенности клиент-серверных приложений от атаки BEAST // Технологии инженерных и информационных систем. – 2022. – № 3. – С. 46-52. – EDN HQGQCO. </a:t>
            </a:r>
            <a:r>
              <a:rPr lang="ru-RU" sz="2400" b="1" dirty="0"/>
              <a:t>(РИНЦ)</a:t>
            </a:r>
          </a:p>
          <a:p>
            <a:pPr marL="0" indent="0" algn="just">
              <a:buNone/>
            </a:pPr>
            <a:endParaRPr lang="ru-RU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0630E-4FF7-4826-99AB-E79DA382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20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727DA7-A745-4BCA-9A72-1358BFEA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Публикации за время обучения в магистратуре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604859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21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674"/>
            <a:ext cx="10515600" cy="55592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6600" dirty="0">
                <a:latin typeface="Helvetica Neue" panose="02000503000000020004"/>
              </a:rPr>
              <a:t>Благодарю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107883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22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Методика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80E79F5E-74A1-452D-AB16-BD229624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идентичных алгоритмов с использованием базовых синтаксических конструкций ЯП и идентичного интерфейса передачи входных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Генерация случайных входных данных в заданных диапазонах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контейнера с образом ОС и окружением для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Старт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выполнения алгоритма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Окончание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Сохранение результатов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3 – 7 для других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2 – 8 для заданное количество раз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Вычисление среднего арифметического скорости выполнения для каждого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Построение графика сравнения быстродействия ЯП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5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ПО для исследования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0B9D570-6731-44BB-AC1E-9D7F60B6D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4" y="2875648"/>
            <a:ext cx="11642910" cy="337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04CD7-5B1F-4BE0-8AAC-F70055042F14}"/>
              </a:ext>
            </a:extLst>
          </p:cNvPr>
          <p:cNvSpPr txBox="1"/>
          <p:nvPr/>
        </p:nvSpPr>
        <p:spPr>
          <a:xfrm>
            <a:off x="274544" y="1244432"/>
            <a:ext cx="9373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/>
              </a:rPr>
              <a:t>Flexible Programming Language Benchmarking (FPLB)</a:t>
            </a:r>
            <a:endParaRPr lang="ru-RU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Гибкий Бенчмаркинг Языков Программирования </a:t>
            </a:r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Диаграмма классов ПО для исследования быстродействия ЯП «</a:t>
            </a:r>
            <a:r>
              <a:rPr lang="en-US" sz="2000" dirty="0">
                <a:latin typeface="Helvetica Neue" panose="02000503000000020004"/>
              </a:rPr>
              <a:t>FPLB</a:t>
            </a:r>
            <a:r>
              <a:rPr lang="ru-RU" sz="2000" dirty="0">
                <a:latin typeface="Helvetica Neue" panose="02000503000000020004"/>
              </a:rPr>
              <a:t>»</a:t>
            </a:r>
            <a:endParaRPr lang="en-US" sz="20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5DE12-E870-4412-BE25-1C1813A94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022" y="1059393"/>
            <a:ext cx="1861457" cy="18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72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24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C7AD-A0BA-4D34-87EE-EF9810EF8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" y="2622103"/>
            <a:ext cx="4026405" cy="3019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8A9FE-1D32-4322-B358-30979C78E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19" y="2622103"/>
            <a:ext cx="4026405" cy="3019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00C7F-8783-4AAE-8A0C-CA7BA993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22" y="2622102"/>
            <a:ext cx="4026407" cy="3019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C34A7F-CD97-4F1A-BD63-B3567DA952FD}"/>
              </a:ext>
            </a:extLst>
          </p:cNvPr>
          <p:cNvSpPr txBox="1"/>
          <p:nvPr/>
        </p:nvSpPr>
        <p:spPr>
          <a:xfrm>
            <a:off x="8849559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8C14E-37F3-4970-8DBE-E04581152B8E}"/>
              </a:ext>
            </a:extLst>
          </p:cNvPr>
          <p:cNvSpPr txBox="1"/>
          <p:nvPr/>
        </p:nvSpPr>
        <p:spPr>
          <a:xfrm>
            <a:off x="4795933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B9FB1-BEDB-4330-B559-C8F9F0B9189E}"/>
              </a:ext>
            </a:extLst>
          </p:cNvPr>
          <p:cNvSpPr txBox="1"/>
          <p:nvPr/>
        </p:nvSpPr>
        <p:spPr>
          <a:xfrm>
            <a:off x="796750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умножения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887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система команд и микропроцессорных архитектур, построенных по принципу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6EFB60-C301-4997-ABB9-4FE2204C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18" y="2805960"/>
            <a:ext cx="6167659" cy="38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81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latin typeface="+mn-lt"/>
              </a:rPr>
              <a:t>	</a:t>
            </a:r>
            <a:r>
              <a:rPr lang="ru-RU" sz="2900" b="1" dirty="0">
                <a:latin typeface="+mn-lt"/>
              </a:rPr>
              <a:t>Разработка методики испытаний быстродействия эмуляторов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B976B-1D53-44B1-B3E8-36D4BEF10D03}"/>
              </a:ext>
            </a:extLst>
          </p:cNvPr>
          <p:cNvSpPr txBox="1"/>
          <p:nvPr/>
        </p:nvSpPr>
        <p:spPr>
          <a:xfrm>
            <a:off x="256377" y="1238376"/>
            <a:ext cx="114249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Испытания проводятся с использованием алгоритма поиска простых чисел методом перебора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Предварительно ПО компилируется компилятором </a:t>
            </a:r>
            <a:r>
              <a:rPr lang="en-US" sz="2000" dirty="0" err="1">
                <a:latin typeface="Helvetica Neue" panose="02000503000000020004"/>
              </a:rPr>
              <a:t>mips</a:t>
            </a:r>
            <a:r>
              <a:rPr lang="en-US" sz="2000" dirty="0">
                <a:latin typeface="Helvetica Neue" panose="02000503000000020004"/>
              </a:rPr>
              <a:t> (</a:t>
            </a:r>
            <a:r>
              <a:rPr lang="en-US" sz="2000" dirty="0" err="1">
                <a:latin typeface="Helvetica Neue" panose="02000503000000020004"/>
              </a:rPr>
              <a:t>el</a:t>
            </a:r>
            <a:r>
              <a:rPr lang="en-US" sz="2000" dirty="0">
                <a:latin typeface="Helvetica Neue" panose="02000503000000020004"/>
              </a:rPr>
              <a:t>) </a:t>
            </a:r>
            <a:r>
              <a:rPr lang="en-US" sz="2000" dirty="0" err="1">
                <a:latin typeface="Helvetica Neue" panose="02000503000000020004"/>
              </a:rPr>
              <a:t>gcc</a:t>
            </a:r>
            <a:r>
              <a:rPr lang="en-US" sz="2000" dirty="0">
                <a:latin typeface="Helvetica Neue" panose="02000503000000020004"/>
              </a:rPr>
              <a:t> 13.2.0</a:t>
            </a:r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Испытание проводится над эмуляторами ядра </a:t>
            </a:r>
            <a:r>
              <a:rPr lang="en-US" sz="2000" dirty="0">
                <a:latin typeface="Helvetica Neue" panose="02000503000000020004"/>
              </a:rPr>
              <a:t>MIPS: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QEMU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 err="1">
                <a:latin typeface="Helvetica Neue" panose="02000503000000020004"/>
              </a:rPr>
              <a:t>Kopycat</a:t>
            </a:r>
            <a:endParaRPr lang="ru-RU" sz="2000" dirty="0">
              <a:latin typeface="Helvetica Neue" panose="02000503000000020004"/>
            </a:endParaRP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Unicorn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MARS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SPIM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Rush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Мерой быстродействия эмулятора является величина </a:t>
            </a:r>
            <a:r>
              <a:rPr lang="en-US" sz="2000" dirty="0">
                <a:latin typeface="Helvetica Neue" panose="02000503000000020004"/>
              </a:rPr>
              <a:t>IPS – </a:t>
            </a:r>
            <a:r>
              <a:rPr lang="ru-RU" sz="2000" dirty="0">
                <a:latin typeface="Helvetica Neue" panose="02000503000000020004"/>
              </a:rPr>
              <a:t>инструкций в секунду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Программа испытаний эмулятора </a:t>
            </a:r>
            <a:r>
              <a:rPr lang="en-US" sz="2000" dirty="0">
                <a:latin typeface="Helvetica Neue" panose="02000503000000020004"/>
              </a:rPr>
              <a:t>MIPS:</a:t>
            </a:r>
            <a:endParaRPr lang="ru-RU" sz="2000" dirty="0">
              <a:latin typeface="Helvetica Neue" panose="02000503000000020004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начала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Запись количества выполненных инструкций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окончания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Вычисление количества </a:t>
            </a:r>
            <a:r>
              <a:rPr lang="en-US" sz="2000" dirty="0">
                <a:latin typeface="Helvetica Neue" panose="02000503000000020004"/>
              </a:rPr>
              <a:t>IPS</a:t>
            </a:r>
            <a:r>
              <a:rPr lang="ru-RU" sz="2000" dirty="0">
                <a:latin typeface="Helvetica Neue" panose="02000503000000020004"/>
              </a:rPr>
              <a:t> </a:t>
            </a:r>
            <a:endParaRPr lang="en-US" sz="2000" dirty="0">
              <a:latin typeface="Helvetica Neue" panose="0200050300000002000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9347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Обоснование выбора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Трудозатраты на реализацию в эмуляторе ниже, по сравнению с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ARM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x86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процессорными архитектурами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Распространенность в производстве встраиваемых систем. Является 3-ей по популярности процессорной архитектурой по результатам исследования 2016 года</a:t>
            </a:r>
          </a:p>
          <a:p>
            <a:pPr>
              <a:lnSpc>
                <a:spcPct val="100000"/>
              </a:lnSpc>
            </a:pPr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71D4-308C-440C-85EA-FEC2E43CF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52" y="3326027"/>
            <a:ext cx="34290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9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Области применения эмуляторов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28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0D966-19EA-42C0-BC09-8354BAB51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51" y="1300444"/>
            <a:ext cx="9802158" cy="51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615D14-A11B-429F-BA87-D3F511CD76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657991"/>
              </p:ext>
            </p:extLst>
          </p:nvPr>
        </p:nvGraphicFramePr>
        <p:xfrm>
          <a:off x="298827" y="1253328"/>
          <a:ext cx="5603210" cy="4999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8FFF2D-BCDF-443E-89E4-9B64B2E5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3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B213FA-C0E9-47FB-848B-2A7A5E1B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2E1E6-3317-40B4-A869-BBA8CE5EB0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" r="3416"/>
          <a:stretch/>
        </p:blipFill>
        <p:spPr>
          <a:xfrm>
            <a:off x="6068983" y="1896533"/>
            <a:ext cx="5898387" cy="37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9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74600-FBE9-4B35-905A-2581D396E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4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34D143-510B-4E6A-B973-5C83D404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Существующие решения эмуляции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995B6-BAE7-4345-908B-1DCAA708C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120708"/>
            <a:ext cx="6842776" cy="5561294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1. </a:t>
            </a:r>
            <a:r>
              <a:rPr lang="en-US" sz="1900" b="1" dirty="0" err="1"/>
              <a:t>Qemu</a:t>
            </a:r>
            <a:endParaRPr lang="en-US" sz="1900" b="1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2. </a:t>
            </a:r>
            <a:r>
              <a:rPr lang="en-US" sz="1900" b="1" dirty="0"/>
              <a:t>Unicorn</a:t>
            </a:r>
            <a:r>
              <a:rPr lang="ru-RU" sz="1900" b="1" dirty="0"/>
              <a:t> </a:t>
            </a:r>
            <a:r>
              <a:rPr lang="en-US" sz="1900" b="1" dirty="0"/>
              <a:t>Engine</a:t>
            </a:r>
            <a:endParaRPr lang="ru-RU" sz="19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эмуляция ПО пользовательского пространства,</a:t>
            </a:r>
            <a:r>
              <a:rPr lang="en-US" sz="1900" dirty="0"/>
              <a:t> </a:t>
            </a:r>
            <a:r>
              <a:rPr lang="ru-RU" sz="1900" dirty="0"/>
              <a:t>аппаратного обеспечения различных архитектур и работа в качестве гипервизора.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для использования требуется высокая квалификация специалиста и высокие трудозатраты, т.к. разработаны с использованием средства разработки ПО Си</a:t>
            </a:r>
            <a:r>
              <a:rPr lang="en-US" sz="1900" dirty="0"/>
              <a:t>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3. </a:t>
            </a:r>
            <a:r>
              <a:rPr lang="en-US" sz="1900" b="1" dirty="0" err="1"/>
              <a:t>Kopycat</a:t>
            </a:r>
            <a:endParaRPr lang="ru-RU" sz="19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эмуляция ПО пользовательского пространства,</a:t>
            </a:r>
            <a:r>
              <a:rPr lang="en-US" sz="1900" dirty="0"/>
              <a:t> </a:t>
            </a:r>
            <a:r>
              <a:rPr lang="ru-RU" sz="1900" dirty="0"/>
              <a:t>аппаратного обеспечения различных архитектур.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малое быстродействие в связи с особенностями средства разработки ПО </a:t>
            </a:r>
            <a:r>
              <a:rPr lang="en-US" sz="1900" dirty="0"/>
              <a:t>Kotlin</a:t>
            </a:r>
            <a:r>
              <a:rPr lang="ru-RU" sz="1900" dirty="0"/>
              <a:t> (</a:t>
            </a:r>
            <a:r>
              <a:rPr lang="en-US" sz="1900" dirty="0"/>
              <a:t>Java</a:t>
            </a:r>
            <a:r>
              <a:rPr lang="ru-RU" sz="1900" dirty="0"/>
              <a:t>).</a:t>
            </a:r>
            <a:endParaRPr lang="en-US" sz="19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4. </a:t>
            </a:r>
            <a:r>
              <a:rPr lang="en-US" sz="1900" b="1" dirty="0"/>
              <a:t>MARS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5. </a:t>
            </a:r>
            <a:r>
              <a:rPr lang="en-US" sz="1900" b="1" dirty="0"/>
              <a:t>SPIM</a:t>
            </a:r>
            <a:endParaRPr lang="ru-RU" sz="19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применение в образовательных целях изучения системы команд и архитектуры </a:t>
            </a:r>
            <a:r>
              <a:rPr lang="en-US" sz="1900" dirty="0"/>
              <a:t>MIPS</a:t>
            </a:r>
            <a:endParaRPr lang="ru-RU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  <a:r>
              <a:rPr lang="ru-RU" sz="1900" dirty="0"/>
              <a:t>одна архитектура, отсутствие возможности эмуляции внешнего аппаратного обеспечения</a:t>
            </a:r>
            <a:endParaRPr lang="en-US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900" dirty="0"/>
          </a:p>
          <a:p>
            <a:pPr marL="0" indent="0">
              <a:buNone/>
            </a:pPr>
            <a:endParaRPr lang="ru-RU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B1594-982F-4552-BA92-172FA503D71E}"/>
              </a:ext>
            </a:extLst>
          </p:cNvPr>
          <p:cNvSpPr txBox="1"/>
          <p:nvPr/>
        </p:nvSpPr>
        <p:spPr>
          <a:xfrm>
            <a:off x="7412185" y="3140271"/>
            <a:ext cx="458416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i="1" dirty="0"/>
              <a:t>Эмулятору необходимо быстродействие в связи с наличием временных затрат на трансляцию процессорных инструкций эмулируемой архитектуры в инструкции хост-системы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3D8-A41F-458F-9125-63AA8F41FF4D}"/>
              </a:ext>
            </a:extLst>
          </p:cNvPr>
          <p:cNvSpPr txBox="1"/>
          <p:nvPr/>
        </p:nvSpPr>
        <p:spPr>
          <a:xfrm>
            <a:off x="7412185" y="1384751"/>
            <a:ext cx="458416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i="1" dirty="0"/>
              <a:t>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960449-A6C2-4A17-B00E-E9A27C08CE5B}"/>
              </a:ext>
            </a:extLst>
          </p:cNvPr>
          <p:cNvCxnSpPr>
            <a:cxnSpLocks/>
          </p:cNvCxnSpPr>
          <p:nvPr/>
        </p:nvCxnSpPr>
        <p:spPr>
          <a:xfrm flipV="1">
            <a:off x="7412185" y="1384898"/>
            <a:ext cx="0" cy="14002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58B231-453C-494C-A492-3A860476F291}"/>
              </a:ext>
            </a:extLst>
          </p:cNvPr>
          <p:cNvCxnSpPr/>
          <p:nvPr/>
        </p:nvCxnSpPr>
        <p:spPr>
          <a:xfrm>
            <a:off x="7412185" y="1384897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A4774B-BD62-4FDD-B3F2-52567CAAD573}"/>
              </a:ext>
            </a:extLst>
          </p:cNvPr>
          <p:cNvCxnSpPr/>
          <p:nvPr/>
        </p:nvCxnSpPr>
        <p:spPr>
          <a:xfrm>
            <a:off x="7412184" y="2786395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E4EE0-B2A7-483E-8B62-21D4DA077B9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041572" y="2084943"/>
            <a:ext cx="37061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A081D5-F457-451C-91F3-3A62789B07EC}"/>
              </a:ext>
            </a:extLst>
          </p:cNvPr>
          <p:cNvCxnSpPr>
            <a:cxnSpLocks/>
          </p:cNvCxnSpPr>
          <p:nvPr/>
        </p:nvCxnSpPr>
        <p:spPr>
          <a:xfrm flipV="1">
            <a:off x="7412182" y="3140271"/>
            <a:ext cx="3" cy="1400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D939D8-F15C-4DA1-A112-A2BA48EFF63F}"/>
              </a:ext>
            </a:extLst>
          </p:cNvPr>
          <p:cNvCxnSpPr/>
          <p:nvPr/>
        </p:nvCxnSpPr>
        <p:spPr>
          <a:xfrm>
            <a:off x="7412184" y="3140271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F5DD85-4118-41E2-ACBD-773D66D4618C}"/>
              </a:ext>
            </a:extLst>
          </p:cNvPr>
          <p:cNvCxnSpPr/>
          <p:nvPr/>
        </p:nvCxnSpPr>
        <p:spPr>
          <a:xfrm>
            <a:off x="7412183" y="4540654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6E6D6F-6E0E-461B-B94A-AFAE3A9C0EED}"/>
              </a:ext>
            </a:extLst>
          </p:cNvPr>
          <p:cNvCxnSpPr>
            <a:cxnSpLocks/>
          </p:cNvCxnSpPr>
          <p:nvPr/>
        </p:nvCxnSpPr>
        <p:spPr>
          <a:xfrm flipH="1">
            <a:off x="7010396" y="3840462"/>
            <a:ext cx="40178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8635D6-D04F-4D00-81F4-5425F6B22387}"/>
              </a:ext>
            </a:extLst>
          </p:cNvPr>
          <p:cNvSpPr txBox="1"/>
          <p:nvPr/>
        </p:nvSpPr>
        <p:spPr>
          <a:xfrm>
            <a:off x="7412182" y="4717557"/>
            <a:ext cx="4519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Применяемые в существующих решениях средства проектирования ПО </a:t>
            </a:r>
            <a:r>
              <a:rPr lang="ru-RU" b="1" u="sng" dirty="0"/>
              <a:t>не позволяют </a:t>
            </a:r>
            <a:r>
              <a:rPr lang="ru-RU" b="1" dirty="0"/>
              <a:t>добиться </a:t>
            </a:r>
            <a:r>
              <a:rPr lang="ru-RU" b="1" u="sng" dirty="0"/>
              <a:t>высокого быстродействия </a:t>
            </a:r>
            <a:r>
              <a:rPr lang="ru-RU" b="1" dirty="0"/>
              <a:t>эмуляции и </a:t>
            </a:r>
            <a:r>
              <a:rPr lang="ru-RU" b="1" u="sng" dirty="0"/>
              <a:t>низких трудозатрат</a:t>
            </a:r>
            <a:r>
              <a:rPr lang="ru-RU" b="1" dirty="0"/>
              <a:t> на реализацию составляющих эмулируемой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24805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22825-6FA5-47DC-AAED-096D0B9F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5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0AD54A-F819-48F2-B2BA-16450DC9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Обзор средств </a:t>
            </a:r>
            <a:r>
              <a:rPr lang="ru-RU" dirty="0"/>
              <a:t>проектирования</a:t>
            </a:r>
            <a:r>
              <a:rPr lang="ru-RU" b="1" dirty="0">
                <a:latin typeface="+mn-lt"/>
              </a:rPr>
              <a:t> ПО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34BAA-91E7-41B2-BFC0-FF0E591C2DBC}"/>
              </a:ext>
            </a:extLst>
          </p:cNvPr>
          <p:cNvSpPr txBox="1"/>
          <p:nvPr/>
        </p:nvSpPr>
        <p:spPr>
          <a:xfrm>
            <a:off x="8679179" y="4457723"/>
            <a:ext cx="3104669" cy="1631216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000" i="1" dirty="0"/>
              <a:t>Например, набирающие популярность средства разработки</a:t>
            </a:r>
            <a:r>
              <a:rPr lang="en-US" sz="2000" i="1" dirty="0"/>
              <a:t> </a:t>
            </a:r>
            <a:r>
              <a:rPr lang="ru-RU" sz="2000" i="1" dirty="0"/>
              <a:t>ПО как </a:t>
            </a:r>
            <a:r>
              <a:rPr lang="en-US" sz="2000" b="1" i="1" dirty="0">
                <a:solidFill>
                  <a:schemeClr val="accent1"/>
                </a:solidFill>
              </a:rPr>
              <a:t>Rust</a:t>
            </a:r>
            <a:r>
              <a:rPr lang="en-US" sz="2000" i="1" dirty="0"/>
              <a:t> </a:t>
            </a:r>
            <a:r>
              <a:rPr lang="ru-RU" sz="2000" i="1" dirty="0"/>
              <a:t>активно интегрируются в ядро </a:t>
            </a:r>
            <a:r>
              <a:rPr lang="ru-RU" sz="2000" b="1" i="1" dirty="0"/>
              <a:t>ОС</a:t>
            </a:r>
            <a:r>
              <a:rPr lang="ru-RU" sz="2000" i="1" dirty="0"/>
              <a:t> </a:t>
            </a:r>
            <a:r>
              <a:rPr lang="en-US" sz="2000" b="1" i="1" dirty="0"/>
              <a:t>Linux</a:t>
            </a:r>
            <a:endParaRPr lang="ru-RU" sz="20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9BC1A-A792-48B3-80F7-C30E86DB5BC8}"/>
              </a:ext>
            </a:extLst>
          </p:cNvPr>
          <p:cNvSpPr txBox="1"/>
          <p:nvPr/>
        </p:nvSpPr>
        <p:spPr>
          <a:xfrm>
            <a:off x="8542019" y="1507600"/>
            <a:ext cx="33789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Для устранения недостатков существующих эмуляторов  предлагается рассмотреть использование</a:t>
            </a:r>
            <a:r>
              <a:rPr lang="ru-RU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2000" b="1" i="0" u="sng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набирающих популярность</a:t>
            </a: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для решения схожих задач средств разработки ПО, таких как </a:t>
            </a:r>
            <a:r>
              <a:rPr lang="ru-RU" sz="2000" b="1" i="1" u="none" strike="noStrike" dirty="0" err="1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Rust</a:t>
            </a:r>
            <a:r>
              <a:rPr lang="ru-RU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и</a:t>
            </a: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ru-RU" sz="2000" b="1" i="1" u="none" strike="noStrike" dirty="0" err="1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Cython</a:t>
            </a:r>
            <a:endParaRPr lang="ru-RU" sz="2400" b="0" dirty="0">
              <a:solidFill>
                <a:schemeClr val="accent1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2FA352-C695-4E54-9528-B0946DC22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"/>
          <a:stretch/>
        </p:blipFill>
        <p:spPr>
          <a:xfrm>
            <a:off x="224000" y="3466554"/>
            <a:ext cx="8261907" cy="3250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74B45-F205-437C-AD33-995424C1D6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t="2909" r="1150" b="3636"/>
          <a:stretch/>
        </p:blipFill>
        <p:spPr>
          <a:xfrm>
            <a:off x="229969" y="924397"/>
            <a:ext cx="8111445" cy="2559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EB6520-93F0-43F9-8BE3-7D626FE751D4}"/>
              </a:ext>
            </a:extLst>
          </p:cNvPr>
          <p:cNvSpPr/>
          <p:nvPr/>
        </p:nvSpPr>
        <p:spPr>
          <a:xfrm>
            <a:off x="1504335" y="5061646"/>
            <a:ext cx="5663381" cy="136275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61555E-0136-40E0-89E1-945CFDC63646}"/>
              </a:ext>
            </a:extLst>
          </p:cNvPr>
          <p:cNvSpPr txBox="1"/>
          <p:nvPr/>
        </p:nvSpPr>
        <p:spPr>
          <a:xfrm>
            <a:off x="1474341" y="5020351"/>
            <a:ext cx="3618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i="1" dirty="0"/>
              <a:t>Набирающие популярность средства </a:t>
            </a:r>
          </a:p>
          <a:p>
            <a:r>
              <a:rPr lang="ru-RU" sz="1600" i="1" dirty="0"/>
              <a:t>проектирования ПО</a:t>
            </a:r>
          </a:p>
        </p:txBody>
      </p:sp>
    </p:spTree>
    <p:extLst>
      <p:ext uri="{BB962C8B-B14F-4D97-AF65-F5344CB8AC3E}">
        <p14:creationId xmlns:p14="http://schemas.microsoft.com/office/powerpoint/2010/main" val="134272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49551A-780A-4BF2-8B2F-0C988811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6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A6DF0D-30E1-44A5-9E2A-F136C0E0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Обзор средств </a:t>
            </a:r>
            <a:r>
              <a:rPr lang="ru-RU" dirty="0"/>
              <a:t>проектирования</a:t>
            </a:r>
            <a:r>
              <a:rPr lang="ru-RU" b="1" dirty="0">
                <a:latin typeface="+mn-lt"/>
              </a:rPr>
              <a:t> ПО</a:t>
            </a:r>
            <a:endParaRPr lang="ru-RU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BF358E-B42B-4303-B7A0-9E93EC83A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799249"/>
              </p:ext>
            </p:extLst>
          </p:nvPr>
        </p:nvGraphicFramePr>
        <p:xfrm>
          <a:off x="229969" y="944085"/>
          <a:ext cx="4952162" cy="5486131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120983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1840599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1990580">
                  <a:extLst>
                    <a:ext uri="{9D8B030D-6E8A-4147-A177-3AD203B41FA5}">
                      <a16:colId xmlns:a16="http://schemas.microsoft.com/office/drawing/2014/main" val="1807754772"/>
                    </a:ext>
                  </a:extLst>
                </a:gridCol>
              </a:tblGrid>
              <a:tr h="122301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Средство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Способ преобразования исходного кода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7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Значение</a:t>
                      </a:r>
                      <a:r>
                        <a:rPr lang="en-US" sz="17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i="1" u="sng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KSLOC</a:t>
                      </a:r>
                      <a:r>
                        <a:rPr lang="ru-RU" sz="1700" kern="1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функциональной точки*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</a:t>
                      </a: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+mn-lt"/>
                        </a:rPr>
                        <a:t>Cython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Нет данных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Java</a:t>
                      </a:r>
                      <a:endParaRPr lang="ru-RU" sz="1800" kern="100" dirty="0">
                        <a:effectLst/>
                        <a:latin typeface="+mn-lt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Script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71.1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Rust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6004859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Kotlin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4194035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C#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51.2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0040265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128.0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3F0F96-3C78-463D-A0B8-3F06A8D56E6A}"/>
                  </a:ext>
                </a:extLst>
              </p:cNvPr>
              <p:cNvSpPr txBox="1"/>
              <p:nvPr/>
            </p:nvSpPr>
            <p:spPr>
              <a:xfrm>
                <a:off x="5183500" y="1910915"/>
                <a:ext cx="3027218" cy="1683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𝑆𝐼𝑍𝐸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 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+0.01∗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3F0F96-3C78-463D-A0B8-3F06A8D56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500" y="1910915"/>
                <a:ext cx="3027218" cy="16831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F085160-A319-4E10-A730-7B97BAD25DC0}"/>
              </a:ext>
            </a:extLst>
          </p:cNvPr>
          <p:cNvSpPr txBox="1"/>
          <p:nvPr/>
        </p:nvSpPr>
        <p:spPr>
          <a:xfrm>
            <a:off x="229969" y="6499439"/>
            <a:ext cx="10542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/>
              <a:t>*Данные взяты из отчета </a:t>
            </a:r>
            <a:r>
              <a:rPr lang="en-US" sz="1600" i="1" dirty="0"/>
              <a:t>International Function Point Users Group (IFPUG) </a:t>
            </a:r>
            <a:r>
              <a:rPr lang="ru-RU" sz="1600" i="1" dirty="0"/>
              <a:t>за</a:t>
            </a:r>
            <a:r>
              <a:rPr lang="en-US" sz="1600" i="1" dirty="0"/>
              <a:t> 2017 </a:t>
            </a:r>
            <a:r>
              <a:rPr lang="ru-RU" sz="1600" i="1" dirty="0"/>
              <a:t>год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F9B055-58A1-4FE8-B1EE-435CC6338B5C}"/>
                  </a:ext>
                </a:extLst>
              </p:cNvPr>
              <p:cNvSpPr txBox="1"/>
              <p:nvPr/>
            </p:nvSpPr>
            <p:spPr>
              <a:xfrm>
                <a:off x="5196552" y="1120707"/>
                <a:ext cx="70838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Оценка трудоемкости разработки ПО 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(</a:t>
                </a:r>
                <a:r>
                  <a:rPr lang="ru-RU" dirty="0"/>
                  <a:t>чел. мес.</a:t>
                </a:r>
                <a:r>
                  <a:rPr lang="en-US" dirty="0"/>
                  <a:t>)</a:t>
                </a:r>
                <a:r>
                  <a:rPr lang="ru-RU" dirty="0"/>
                  <a:t> методом </a:t>
                </a:r>
                <a:r>
                  <a:rPr lang="en-US" b="1" dirty="0"/>
                  <a:t>COCOMO II</a:t>
                </a:r>
                <a:endParaRPr lang="ru-RU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F9B055-58A1-4FE8-B1EE-435CC6338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552" y="1120707"/>
                <a:ext cx="7083818" cy="646331"/>
              </a:xfrm>
              <a:prstGeom prst="rect">
                <a:avLst/>
              </a:prstGeom>
              <a:blipFill>
                <a:blip r:embed="rId4"/>
                <a:stretch>
                  <a:fillRect l="-688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A12794-BB40-4564-845C-60555879616B}"/>
                  </a:ext>
                </a:extLst>
              </p:cNvPr>
              <p:cNvSpPr txBox="1"/>
              <p:nvPr/>
            </p:nvSpPr>
            <p:spPr>
              <a:xfrm>
                <a:off x="8208572" y="1711319"/>
                <a:ext cx="3786410" cy="2330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=2.94</m:t>
                    </m:r>
                  </m:oMath>
                </a14:m>
                <a:r>
                  <a:rPr lang="en-US" dirty="0"/>
                  <a:t>,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=0.91</m:t>
                    </m:r>
                  </m:oMath>
                </a14:m>
                <a:r>
                  <a:rPr lang="en-US" dirty="0"/>
                  <a:t>,</a:t>
                </a:r>
                <a:r>
                  <a:rPr lang="ru-RU" dirty="0"/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𝑆𝐼𝑍𝐸</m:t>
                    </m:r>
                  </m:oMath>
                </a14:m>
                <a:r>
                  <a:rPr lang="en-US" dirty="0"/>
                  <a:t> — </a:t>
                </a:r>
                <a:r>
                  <a:rPr lang="ru-RU" kern="100" dirty="0">
                    <a:cs typeface="Times New Roman" panose="02020603050405020304" pitchFamily="18" charset="0"/>
                  </a:rPr>
                  <a:t>размер ПО </a:t>
                </a:r>
                <a:r>
                  <a:rPr lang="ru-RU" dirty="0"/>
                  <a:t>в тысячах строках исходного кода </a:t>
                </a:r>
                <a:r>
                  <a:rPr lang="ru-RU" u="sng" dirty="0"/>
                  <a:t>(</a:t>
                </a:r>
                <a14:m>
                  <m:oMath xmlns:m="http://schemas.openxmlformats.org/officeDocument/2006/math">
                    <m:r>
                      <a:rPr lang="en-US" i="1" u="sng" dirty="0" smtClean="0">
                        <a:latin typeface="Cambria Math" panose="02040503050406030204" pitchFamily="18" charset="0"/>
                      </a:rPr>
                      <m:t>𝐾𝑆𝐿𝑂𝐶</m:t>
                    </m:r>
                  </m:oMath>
                </a14:m>
                <a:r>
                  <a:rPr lang="ru-RU" u="sng" dirty="0"/>
                  <a:t>)</a:t>
                </a:r>
                <a:endParaRPr lang="ru-RU" sz="1800" u="sng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множители трудоемкости</a:t>
                </a:r>
                <a:endParaRPr lang="en-US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факторы масштаба</a:t>
                </a:r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A12794-BB40-4564-845C-605558796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572" y="1711319"/>
                <a:ext cx="3786410" cy="2330638"/>
              </a:xfrm>
              <a:prstGeom prst="rect">
                <a:avLst/>
              </a:prstGeom>
              <a:blipFill>
                <a:blip r:embed="rId5"/>
                <a:stretch>
                  <a:fillRect l="-1449" t="-1571" r="-12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61F02F9-6EC3-4E8B-81AB-EDA22865744D}"/>
              </a:ext>
            </a:extLst>
          </p:cNvPr>
          <p:cNvSpPr txBox="1"/>
          <p:nvPr/>
        </p:nvSpPr>
        <p:spPr>
          <a:xfrm>
            <a:off x="5185646" y="3737945"/>
            <a:ext cx="6810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Функциональная точка </a:t>
            </a:r>
            <a:r>
              <a:rPr lang="ru-RU" dirty="0"/>
              <a:t>– единица измерения для выражения объема ПО, которую система предоставляет пользователю.</a:t>
            </a:r>
            <a:r>
              <a:rPr lang="en-US" dirty="0"/>
              <a:t> </a:t>
            </a:r>
            <a:r>
              <a:rPr lang="ru-RU" dirty="0"/>
              <a:t>Размер ПО в </a:t>
            </a:r>
            <a:r>
              <a:rPr lang="en-US" i="1" u="sng" dirty="0"/>
              <a:t>KSLOC</a:t>
            </a:r>
            <a:r>
              <a:rPr lang="en-US" dirty="0"/>
              <a:t> </a:t>
            </a:r>
            <a:r>
              <a:rPr lang="ru-RU" dirty="0"/>
              <a:t>может быть оценен с помощью анализа методом функциональных точек.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A4DAE-E36B-4DBA-AAD4-283F46D1D89F}"/>
              </a:ext>
            </a:extLst>
          </p:cNvPr>
          <p:cNvSpPr txBox="1"/>
          <p:nvPr/>
        </p:nvSpPr>
        <p:spPr>
          <a:xfrm>
            <a:off x="5238852" y="5081040"/>
            <a:ext cx="6756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Для снижения трудозатрат на разработку ПО предлагается использовать современные средства разработки ПО с наименьшими значениями </a:t>
            </a:r>
            <a:r>
              <a:rPr lang="en-US" sz="2000" b="1" i="1" u="sng" dirty="0"/>
              <a:t>KSLOC</a:t>
            </a:r>
            <a:r>
              <a:rPr lang="ru-RU" sz="2000" dirty="0"/>
              <a:t> </a:t>
            </a:r>
            <a:r>
              <a:rPr lang="ru-RU" sz="2000" b="1" dirty="0"/>
              <a:t>функциональной точки</a:t>
            </a:r>
          </a:p>
        </p:txBody>
      </p:sp>
    </p:spTree>
    <p:extLst>
      <p:ext uri="{BB962C8B-B14F-4D97-AF65-F5344CB8AC3E}">
        <p14:creationId xmlns:p14="http://schemas.microsoft.com/office/powerpoint/2010/main" val="58792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C8CD67-16BF-4EC5-9B44-CF01F921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1120708"/>
            <a:ext cx="11222183" cy="5384002"/>
          </a:xfrm>
        </p:spPr>
        <p:txBody>
          <a:bodyPr>
            <a:normAutofit fontScale="85000" lnSpcReduction="1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современных средств проектирования ПО, отличающейся от существующих стабильным окружением, в котором проводится измерение быстродействия, а также возможностью оценки скорости выполнения операций, используемых при работе эмулятора.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методики исследования быстродействия современных средств проектирования ПО в виде программного комплекса. Проведение исследований быстродействия современных средств проектирования ПО с помощью разработанного программного комплекса.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Проектирование архитектуры эмулятора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современных средств проектирования ПО, которые позволят повысить быстродействие эмуляции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испытаний быстродействия эмуляторов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решения. Проведение расчета и сравнение значений количества строк исходного кода ПО эмуляторов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 для оценки трудозатрат.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305688-E3C1-454A-AAF2-E941E4FF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7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66FDAA-E4AA-4056-9D3D-6EC1A847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Решаемые задачи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85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6A9569-3726-403F-933B-A1E94E0A3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8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09AC7F-1197-4294-BFE9-3C14E405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Существующие решения измерения быстродействия средств проектирования ПО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D4F1D70-1F88-4530-AED0-980F8946EDD6}"/>
              </a:ext>
            </a:extLst>
          </p:cNvPr>
          <p:cNvSpPr txBox="1">
            <a:spLocks/>
          </p:cNvSpPr>
          <p:nvPr/>
        </p:nvSpPr>
        <p:spPr>
          <a:xfrm>
            <a:off x="229969" y="1120708"/>
            <a:ext cx="7606944" cy="5561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b="1" dirty="0"/>
              <a:t>1. </a:t>
            </a:r>
            <a:r>
              <a:rPr lang="en-US" sz="1900" b="1" dirty="0" err="1"/>
              <a:t>mamchyts</a:t>
            </a:r>
            <a:r>
              <a:rPr lang="en-US" sz="1900" b="1" dirty="0"/>
              <a:t>/benchmark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b="1" dirty="0"/>
              <a:t>2. </a:t>
            </a:r>
            <a:r>
              <a:rPr lang="en-US" sz="1900" b="1" dirty="0"/>
              <a:t>hanabi1224/Programming-Language-Benchmarks</a:t>
            </a:r>
            <a:endParaRPr lang="ru-RU" sz="1900" b="1" dirty="0"/>
          </a:p>
          <a:p>
            <a:pPr marL="0" lvl="1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chemeClr val="accent1"/>
                </a:solidFill>
              </a:rPr>
              <a:t>Преимущества: </a:t>
            </a:r>
            <a:r>
              <a:rPr lang="ru-RU" sz="1900" dirty="0"/>
              <a:t>обширный набор средств проектирования ПО, возможность снижения влияния посторонних процессов, происходящих в ОС </a:t>
            </a:r>
          </a:p>
          <a:p>
            <a:pPr marL="0" lvl="1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отсутствие конфигурации исследования и возможности запуска множества последовательностей измерений</a:t>
            </a:r>
          </a:p>
          <a:p>
            <a:pPr marL="460375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b="1" dirty="0"/>
              <a:t>3. </a:t>
            </a:r>
            <a:r>
              <a:rPr lang="en-US" sz="1900" b="1" dirty="0" err="1"/>
              <a:t>benchmarksgame</a:t>
            </a:r>
            <a:r>
              <a:rPr lang="en-US" sz="1900" b="1" dirty="0"/>
              <a:t>-team/</a:t>
            </a:r>
            <a:r>
              <a:rPr lang="en-US" sz="1900" b="1" dirty="0" err="1"/>
              <a:t>benchmarksgame</a:t>
            </a:r>
            <a:endParaRPr lang="ru-RU" sz="1900" b="1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b="1" dirty="0"/>
              <a:t>4. </a:t>
            </a:r>
            <a:r>
              <a:rPr lang="en-US" sz="1900" b="1" dirty="0" err="1"/>
              <a:t>EntityFX</a:t>
            </a:r>
            <a:r>
              <a:rPr lang="en-US" sz="1900" b="1" dirty="0"/>
              <a:t>/</a:t>
            </a:r>
            <a:r>
              <a:rPr lang="en-US" sz="1900" b="1" dirty="0" err="1"/>
              <a:t>EntityFX</a:t>
            </a:r>
            <a:r>
              <a:rPr lang="en-US" sz="1900" b="1" dirty="0"/>
              <a:t>-Bench</a:t>
            </a:r>
            <a:endParaRPr lang="ru-RU" sz="1900" b="1" dirty="0"/>
          </a:p>
          <a:p>
            <a:pPr marL="0" lvl="1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chemeClr val="accent1"/>
                </a:solidFill>
              </a:rPr>
              <a:t>Преимущества:</a:t>
            </a:r>
            <a:r>
              <a:rPr lang="ru-RU" sz="1900" dirty="0"/>
              <a:t> большое количество реализованных алгоритмов для измерений</a:t>
            </a:r>
          </a:p>
          <a:p>
            <a:pPr marL="0" lvl="1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влияние посторонних процессов ОС на измерения и отсутствие идентичного окружения для каждого измерения </a:t>
            </a:r>
          </a:p>
          <a:p>
            <a:pPr marL="460375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b="1" dirty="0"/>
              <a:t>5. </a:t>
            </a:r>
            <a:r>
              <a:rPr lang="en-US" sz="1900" b="1" dirty="0" err="1"/>
              <a:t>nordlow</a:t>
            </a:r>
            <a:r>
              <a:rPr lang="en-US" sz="1900" b="1" dirty="0"/>
              <a:t>/compiler-benchmark</a:t>
            </a:r>
            <a:endParaRPr lang="ru-RU" sz="1900" b="1" dirty="0"/>
          </a:p>
          <a:p>
            <a:pPr marL="0" lvl="1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chemeClr val="accent1"/>
                </a:solidFill>
              </a:rPr>
              <a:t>Преимущества: </a:t>
            </a:r>
            <a:r>
              <a:rPr lang="ru-RU" sz="1900" dirty="0"/>
              <a:t>запуск множества последовательностей измерений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отсутствие возможности конфигурации исследования и возможности снижения влияния посторонних процессов ОС</a:t>
            </a:r>
            <a:endParaRPr lang="en-US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19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1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8D53B-D2FA-4366-98CC-AB8E2D35606C}"/>
              </a:ext>
            </a:extLst>
          </p:cNvPr>
          <p:cNvSpPr txBox="1"/>
          <p:nvPr/>
        </p:nvSpPr>
        <p:spPr>
          <a:xfrm>
            <a:off x="7909845" y="1120708"/>
            <a:ext cx="4052186" cy="4646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900" dirty="0"/>
              <a:t>Выявлено </a:t>
            </a:r>
            <a:r>
              <a:rPr lang="ru-RU" sz="1900" b="1" u="sng" dirty="0"/>
              <a:t>отсутствие решения</a:t>
            </a:r>
            <a:r>
              <a:rPr lang="ru-RU" sz="1900" dirty="0"/>
              <a:t>, поддерживающее все требуемые для проведения исследования быстродействия средств разработки ПО возможности:</a:t>
            </a:r>
          </a:p>
          <a:p>
            <a:pPr marL="182880" indent="-182880" algn="just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снижение влияния процессов, происходящих в ОС на измерение</a:t>
            </a:r>
          </a:p>
          <a:p>
            <a:pPr marL="182880" indent="-182880" algn="just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создание идентичного окружения для каждого измерения для снижения влияния </a:t>
            </a:r>
            <a:r>
              <a:rPr lang="en-US" sz="1900" dirty="0"/>
              <a:t>JIT</a:t>
            </a:r>
            <a:r>
              <a:rPr lang="ru-RU" sz="1900" dirty="0"/>
              <a:t> компиляции при выполнении множества измерений</a:t>
            </a:r>
          </a:p>
          <a:p>
            <a:pPr marL="182880" indent="-182880" algn="just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запуск множества повторений измерения для снижения случайной погрешности</a:t>
            </a:r>
          </a:p>
          <a:p>
            <a:pPr marL="182880" indent="-182880" algn="just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1900" dirty="0"/>
              <a:t>гибкая конфигурация измерений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A87AB6-3C69-454D-9138-C608A4862A19}"/>
              </a:ext>
            </a:extLst>
          </p:cNvPr>
          <p:cNvCxnSpPr>
            <a:cxnSpLocks/>
          </p:cNvCxnSpPr>
          <p:nvPr/>
        </p:nvCxnSpPr>
        <p:spPr>
          <a:xfrm>
            <a:off x="7815237" y="1082991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458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13911-C28B-4228-98C1-8828702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9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41C070-B99B-4647-B38F-468C9F020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Алгоритм разрабатываемого программного комплекса</a:t>
            </a:r>
            <a:endParaRPr lang="ru-RU" sz="36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294724D-FB88-4433-81C0-83DBA3E91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790" y="992946"/>
            <a:ext cx="9722420" cy="5741519"/>
          </a:xfrm>
        </p:spPr>
      </p:pic>
    </p:spTree>
    <p:extLst>
      <p:ext uri="{BB962C8B-B14F-4D97-AF65-F5344CB8AC3E}">
        <p14:creationId xmlns:p14="http://schemas.microsoft.com/office/powerpoint/2010/main" val="37347498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5205</TotalTime>
  <Words>3015</Words>
  <Application>Microsoft Office PowerPoint</Application>
  <PresentationFormat>Widescreen</PresentationFormat>
  <Paragraphs>354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Helvetica Neue</vt:lpstr>
      <vt:lpstr>Tahoma</vt:lpstr>
      <vt:lpstr>Times New Roman</vt:lpstr>
      <vt:lpstr>Тема Office</vt:lpstr>
      <vt:lpstr>Выпускная квалификационная работа магистра «Разработка эмулятора ядра MIPS с использованием современных средств и методов проектирования ПО»</vt:lpstr>
      <vt:lpstr>Цель работы</vt:lpstr>
      <vt:lpstr>Актуальность</vt:lpstr>
      <vt:lpstr>Существующие решения эмуляции</vt:lpstr>
      <vt:lpstr>Обзор средств проектирования ПО</vt:lpstr>
      <vt:lpstr>Обзор средств проектирования ПО</vt:lpstr>
      <vt:lpstr>Решаемые задачи</vt:lpstr>
      <vt:lpstr>Существующие решения измерения быстродействия средств проектирования ПО</vt:lpstr>
      <vt:lpstr>Алгоритм разрабатываемого программного комплекса</vt:lpstr>
      <vt:lpstr>Иерархический дескриптор конфигурации</vt:lpstr>
      <vt:lpstr>Обзор исследуемых алгоритмов для оценки средств проектирования ПО</vt:lpstr>
      <vt:lpstr>Результаты исследования быстродействия средств проектирования ПО</vt:lpstr>
      <vt:lpstr>Разработка архитектуры эмулятора ядра MIPS</vt:lpstr>
      <vt:lpstr>Разработка эмулятора ядра MIPS Rush</vt:lpstr>
      <vt:lpstr>Пример эмуляции ПО реализующего алгоритм поиска простых чисел</vt:lpstr>
      <vt:lpstr>Сравнение вариантов декодирования инструкции MOVZ</vt:lpstr>
      <vt:lpstr>Результаты испытания быстродействия эмуляторов MIPS</vt:lpstr>
      <vt:lpstr>Сравнение трудозатрат на реализацию эмуляторов</vt:lpstr>
      <vt:lpstr>Результаты работы</vt:lpstr>
      <vt:lpstr>Публикации за время обучения в магистратуре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Kirill Kutaev</cp:lastModifiedBy>
  <cp:revision>480</cp:revision>
  <dcterms:created xsi:type="dcterms:W3CDTF">2021-05-29T20:28:04Z</dcterms:created>
  <dcterms:modified xsi:type="dcterms:W3CDTF">2024-04-14T21:12:50Z</dcterms:modified>
</cp:coreProperties>
</file>